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gg-Gresham, Jennifer" initials="BGJ" lastIdx="1" clrIdx="0">
    <p:extLst>
      <p:ext uri="{19B8F6BF-5375-455C-9EA6-DF929625EA0E}">
        <p15:presenceInfo xmlns:p15="http://schemas.microsoft.com/office/powerpoint/2012/main" userId="S::jennb@umich.edu::8cbcf482-729b-43e2-be11-1cd996f4c03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yakos\Dropbox%20(University%20of%20Michigan)\Nephrology_KECC\CDC%20(2022-%20)\Website%20Redesign\TED\October%202023%20Updates\New%20data%20for%20TED%20(new%20eGFR%20formula)\Update%20of%20April%20Indicators\Q719_update_excel_fil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CKD Stage 1</c:v>
                </c:pt>
              </c:strCache>
            </c:strRef>
          </c:tx>
          <c:spPr>
            <a:ln w="44450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030A0"/>
              </a:solidFill>
              <a:ln w="44450">
                <a:solidFill>
                  <a:srgbClr val="7030A0"/>
                </a:solidFill>
              </a:ln>
              <a:effectLst/>
            </c:spPr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Sheet1!$B$2:$B$4</c:f>
              <c:numCache>
                <c:formatCode>0.0</c:formatCode>
                <c:ptCount val="3"/>
                <c:pt idx="0">
                  <c:v>14.43029709</c:v>
                </c:pt>
                <c:pt idx="1">
                  <c:v>15.69435637</c:v>
                </c:pt>
                <c:pt idx="2">
                  <c:v>18.17569842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F7-4373-9168-546D7CF5A2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CKD Stage 2</c:v>
                </c:pt>
              </c:strCache>
            </c:strRef>
          </c:tx>
          <c:spPr>
            <a:ln w="44450" cap="rnd">
              <a:solidFill>
                <a:srgbClr val="00808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8080"/>
              </a:solidFill>
              <a:ln w="44450">
                <a:solidFill>
                  <a:srgbClr val="008080"/>
                </a:solidFill>
              </a:ln>
              <a:effectLst/>
            </c:spPr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Sheet1!$C$2:$C$4</c:f>
              <c:numCache>
                <c:formatCode>0.0</c:formatCode>
                <c:ptCount val="3"/>
                <c:pt idx="0">
                  <c:v>14.442413159999999</c:v>
                </c:pt>
                <c:pt idx="1">
                  <c:v>16.389222579999998</c:v>
                </c:pt>
                <c:pt idx="2">
                  <c:v>18.405916189999999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F7-4373-9168-546D7CF5A2E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CKD Stage 3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44450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Sheet1!$D$2:$D$4</c:f>
              <c:numCache>
                <c:formatCode>0.0</c:formatCode>
                <c:ptCount val="3"/>
                <c:pt idx="0">
                  <c:v>10.35408793</c:v>
                </c:pt>
                <c:pt idx="1">
                  <c:v>12.425816019999999</c:v>
                </c:pt>
                <c:pt idx="2">
                  <c:v>15.49068323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CF7-4373-9168-546D7CF5A2E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CKD Stage 4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Sheet1!$E$2:$E$4</c:f>
              <c:numCache>
                <c:formatCode>0.0</c:formatCode>
                <c:ptCount val="3"/>
                <c:pt idx="0">
                  <c:v>3.3178114089999999</c:v>
                </c:pt>
                <c:pt idx="1">
                  <c:v>4.6372067650000002</c:v>
                </c:pt>
                <c:pt idx="2">
                  <c:v>6.5627950899999998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CF7-4373-9168-546D7CF5A2E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CKD Stage 5</c:v>
                </c:pt>
              </c:strCache>
            </c:strRef>
          </c:tx>
          <c:spPr>
            <a:ln w="44450" cap="rnd">
              <a:solidFill>
                <a:srgbClr val="99663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96633"/>
              </a:solidFill>
              <a:ln w="44450">
                <a:solidFill>
                  <a:srgbClr val="996633"/>
                </a:solidFill>
              </a:ln>
              <a:effectLst/>
            </c:spPr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Sheet1!$F$2:$F$4</c:f>
              <c:numCache>
                <c:formatCode>0.0</c:formatCode>
                <c:ptCount val="3"/>
                <c:pt idx="0">
                  <c:v>4.0436286250000002</c:v>
                </c:pt>
                <c:pt idx="1">
                  <c:v>4.799409303</c:v>
                </c:pt>
                <c:pt idx="2">
                  <c:v>6.3548310890000002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CF7-4373-9168-546D7CF5A2E5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Unmeasured</c:v>
                </c:pt>
              </c:strCache>
            </c:strRef>
          </c:tx>
          <c:spPr>
            <a:ln w="4445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44450">
                <a:solidFill>
                  <a:schemeClr val="tx1"/>
                </a:solidFill>
              </a:ln>
              <a:effectLst/>
            </c:spPr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Sheet1!$G$2:$G$4</c:f>
              <c:numCache>
                <c:formatCode>0.0</c:formatCode>
                <c:ptCount val="3"/>
                <c:pt idx="0">
                  <c:v>12.80276817</c:v>
                </c:pt>
                <c:pt idx="1">
                  <c:v>11.09022556</c:v>
                </c:pt>
                <c:pt idx="2">
                  <c:v>15.539305300000001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CF7-4373-9168-546D7CF5A2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9921024"/>
        <c:axId val="389918944"/>
      </c:lineChart>
      <c:catAx>
        <c:axId val="389921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9918944"/>
        <c:crosses val="autoZero"/>
        <c:auto val="1"/>
        <c:lblAlgn val="ctr"/>
        <c:lblOffset val="100"/>
        <c:noMultiLvlLbl val="0"/>
      </c:catAx>
      <c:valAx>
        <c:axId val="389918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>
                    <a:solidFill>
                      <a:schemeClr val="tx1"/>
                    </a:solidFill>
                  </a:rPr>
                  <a:t>SGLT2i</a:t>
                </a:r>
                <a:r>
                  <a:rPr lang="en-US" sz="2800" baseline="0" dirty="0">
                    <a:solidFill>
                      <a:schemeClr val="tx1"/>
                    </a:solidFill>
                  </a:rPr>
                  <a:t> use (%)</a:t>
                </a:r>
                <a:endParaRPr lang="en-US" sz="280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1.102800165923666E-3"/>
              <c:y val="0.1763658673217774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9921024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0878408987595587E-2"/>
          <c:y val="0.89058436343677239"/>
          <c:w val="0.89999999131653408"/>
          <c:h val="9.00678716979850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5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8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-up of a logo&#10;&#10;Description automatically generated with medium confidence">
            <a:extLst>
              <a:ext uri="{FF2B5EF4-FFF2-40B4-BE49-F238E27FC236}">
                <a16:creationId xmlns:a16="http://schemas.microsoft.com/office/drawing/2014/main" id="{4CA492EE-AD10-45CB-BAA4-9638B51C62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8" t="9409" b="13332"/>
          <a:stretch/>
        </p:blipFill>
        <p:spPr>
          <a:xfrm>
            <a:off x="139788" y="6176963"/>
            <a:ext cx="3316224" cy="67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89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246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21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35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93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2302" y="5801453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6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249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3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1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8F623-83FF-45D9-9165-1796CF17F14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1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9753" y="2353592"/>
            <a:ext cx="8752490" cy="1661026"/>
          </a:xfrm>
        </p:spPr>
        <p:txBody>
          <a:bodyPr>
            <a:noAutofit/>
          </a:bodyPr>
          <a:lstStyle/>
          <a:p>
            <a:br>
              <a:rPr lang="en-US" sz="2400" b="1" dirty="0"/>
            </a:br>
            <a:br>
              <a:rPr lang="en-US" sz="2400" b="1" dirty="0"/>
            </a:br>
            <a:r>
              <a:rPr lang="en-US" sz="4400" b="1" dirty="0"/>
              <a:t>SGLT2i use among Patients with CKD and Diabetes</a:t>
            </a:r>
            <a:br>
              <a:rPr lang="en-US" sz="4400" b="1" dirty="0"/>
            </a:b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98505" y="368586"/>
            <a:ext cx="6594987" cy="20321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CFA14B-AC93-4C17-8646-80240875DD4C}"/>
              </a:ext>
            </a:extLst>
          </p:cNvPr>
          <p:cNvSpPr txBox="1"/>
          <p:nvPr/>
        </p:nvSpPr>
        <p:spPr>
          <a:xfrm>
            <a:off x="995855" y="3967520"/>
            <a:ext cx="1020028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 2020, sodium-glucose cotransporter 2 inhibitor (SGLT2i) use was higher among adults with diabetes in early stages of chronic kidney disease (CKD) (stage 1: 18.2%, stage 2: 18.4%) than those in more advanced stages of CKD (stage 3: 15.5%, stage 4: 6.6%, and stage 5: 6.4%).</a:t>
            </a:r>
            <a:endParaRPr lang="en-US" b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algn="l"/>
            <a:endParaRPr lang="en-US" b="1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US" b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Data Source: </a:t>
            </a:r>
            <a:r>
              <a:rPr lang="en-US" b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Clinformatics</a:t>
            </a:r>
            <a:r>
              <a:rPr lang="en-US" b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Commercial</a:t>
            </a:r>
          </a:p>
          <a:p>
            <a:pPr algn="l"/>
            <a:endParaRPr lang="en-US" b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2692DE-70E6-4DF4-B463-70286F232123}"/>
              </a:ext>
            </a:extLst>
          </p:cNvPr>
          <p:cNvSpPr txBox="1"/>
          <p:nvPr/>
        </p:nvSpPr>
        <p:spPr>
          <a:xfrm>
            <a:off x="3584712" y="6120082"/>
            <a:ext cx="5022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https://nccd.cdc.gov/CKD/detail.aspx?Qnum=Q719</a:t>
            </a:r>
          </a:p>
        </p:txBody>
      </p:sp>
    </p:spTree>
    <p:extLst>
      <p:ext uri="{BB962C8B-B14F-4D97-AF65-F5344CB8AC3E}">
        <p14:creationId xmlns:p14="http://schemas.microsoft.com/office/powerpoint/2010/main" val="1932835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5348"/>
            <a:ext cx="10515600" cy="1325563"/>
          </a:xfrm>
        </p:spPr>
        <p:txBody>
          <a:bodyPr/>
          <a:lstStyle/>
          <a:p>
            <a:pPr algn="ctr"/>
            <a:r>
              <a:rPr lang="en-US" sz="4400" b="1" dirty="0"/>
              <a:t>SGLT2i use among Patients with CKD and Diabetes</a:t>
            </a:r>
            <a:endParaRPr lang="en-US" b="1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2EFA865-B18F-4FDB-A890-C911FAC1F8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2623043"/>
              </p:ext>
            </p:extLst>
          </p:nvPr>
        </p:nvGraphicFramePr>
        <p:xfrm>
          <a:off x="337930" y="1540911"/>
          <a:ext cx="11516139" cy="4594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6636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4155</TotalTime>
  <Words>107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Office Theme</vt:lpstr>
      <vt:lpstr>  SGLT2i use among Patients with CKD and Diabetes </vt:lpstr>
      <vt:lpstr>SGLT2i use among Patients with CKD and Diabetes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Incidence of CKD in the VA</dc:title>
  <dc:creator>Steffick, Diane</dc:creator>
  <cp:lastModifiedBy>Bragg-Gresham, Jennifer</cp:lastModifiedBy>
  <cp:revision>107</cp:revision>
  <dcterms:created xsi:type="dcterms:W3CDTF">2023-08-07T21:35:07Z</dcterms:created>
  <dcterms:modified xsi:type="dcterms:W3CDTF">2023-10-19T17:39:57Z</dcterms:modified>
</cp:coreProperties>
</file>