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gg-Gresham, Jennifer" initials="BGJ" lastIdx="1" clrIdx="0">
    <p:extLst>
      <p:ext uri="{19B8F6BF-5375-455C-9EA6-DF929625EA0E}">
        <p15:presenceInfo xmlns:p15="http://schemas.microsoft.com/office/powerpoint/2012/main" userId="S::jennb@umich.edu::8cbcf482-729b-43e2-be11-1cd996f4c03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9_update_and_age_standardize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Age!$B$1</c:f>
              <c:strCache>
                <c:ptCount val="1"/>
                <c:pt idx="0">
                  <c:v>18–39 years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strRef>
              <c:f>Age!$A$2:$A$6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Age!$B$2:$B$6</c:f>
              <c:numCache>
                <c:formatCode>0.0</c:formatCode>
                <c:ptCount val="5"/>
                <c:pt idx="0">
                  <c:v>5.5</c:v>
                </c:pt>
                <c:pt idx="1">
                  <c:v>6.6</c:v>
                </c:pt>
                <c:pt idx="2">
                  <c:v>5.8</c:v>
                </c:pt>
                <c:pt idx="3">
                  <c:v>6.4</c:v>
                </c:pt>
                <c:pt idx="4">
                  <c:v>6.1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0A6-495A-BC5D-BC2BCB4D2D3E}"/>
            </c:ext>
          </c:extLst>
        </c:ser>
        <c:ser>
          <c:idx val="1"/>
          <c:order val="1"/>
          <c:tx>
            <c:strRef>
              <c:f>Age!$C$1</c:f>
              <c:strCache>
                <c:ptCount val="1"/>
                <c:pt idx="0">
                  <c:v>40–59 years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strRef>
              <c:f>Age!$A$2:$A$6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Age!$C$2:$C$6</c:f>
              <c:numCache>
                <c:formatCode>0.0</c:formatCode>
                <c:ptCount val="5"/>
                <c:pt idx="0">
                  <c:v>9.6</c:v>
                </c:pt>
                <c:pt idx="1">
                  <c:v>9.5</c:v>
                </c:pt>
                <c:pt idx="2">
                  <c:v>8</c:v>
                </c:pt>
                <c:pt idx="3">
                  <c:v>10.199999999999999</c:v>
                </c:pt>
                <c:pt idx="4">
                  <c:v>10.8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0A6-495A-BC5D-BC2BCB4D2D3E}"/>
            </c:ext>
          </c:extLst>
        </c:ser>
        <c:ser>
          <c:idx val="2"/>
          <c:order val="2"/>
          <c:tx>
            <c:strRef>
              <c:f>Age!$D$1</c:f>
              <c:strCache>
                <c:ptCount val="1"/>
                <c:pt idx="0">
                  <c:v>60–69 years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44450">
                <a:solidFill>
                  <a:schemeClr val="accent3"/>
                </a:solidFill>
              </a:ln>
              <a:effectLst/>
            </c:spPr>
          </c:marker>
          <c:cat>
            <c:strRef>
              <c:f>Age!$A$2:$A$6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Age!$D$2:$D$6</c:f>
              <c:numCache>
                <c:formatCode>0.0</c:formatCode>
                <c:ptCount val="5"/>
                <c:pt idx="0">
                  <c:v>20.3</c:v>
                </c:pt>
                <c:pt idx="1">
                  <c:v>18.100000000000001</c:v>
                </c:pt>
                <c:pt idx="2">
                  <c:v>17.7</c:v>
                </c:pt>
                <c:pt idx="3">
                  <c:v>19.100000000000001</c:v>
                </c:pt>
                <c:pt idx="4">
                  <c:v>18.600000000000001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0A6-495A-BC5D-BC2BCB4D2D3E}"/>
            </c:ext>
          </c:extLst>
        </c:ser>
        <c:ser>
          <c:idx val="3"/>
          <c:order val="3"/>
          <c:tx>
            <c:strRef>
              <c:f>Age!$E$1</c:f>
              <c:strCache>
                <c:ptCount val="1"/>
                <c:pt idx="0">
                  <c:v>70+ years</c:v>
                </c:pt>
              </c:strCache>
            </c:strRef>
          </c:tx>
          <c:spPr>
            <a:ln w="444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44450">
                <a:solidFill>
                  <a:schemeClr val="accent4"/>
                </a:solidFill>
              </a:ln>
              <a:effectLst/>
            </c:spPr>
          </c:marker>
          <c:cat>
            <c:strRef>
              <c:f>Age!$A$2:$A$6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Age!$E$2:$E$6</c:f>
              <c:numCache>
                <c:formatCode>0.0</c:formatCode>
                <c:ptCount val="5"/>
                <c:pt idx="0">
                  <c:v>47.1</c:v>
                </c:pt>
                <c:pt idx="1">
                  <c:v>44.8</c:v>
                </c:pt>
                <c:pt idx="2">
                  <c:v>43.8</c:v>
                </c:pt>
                <c:pt idx="3">
                  <c:v>41.2</c:v>
                </c:pt>
                <c:pt idx="4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0A6-495A-BC5D-BC2BCB4D2D3E}"/>
            </c:ext>
          </c:extLst>
        </c:ser>
        <c:ser>
          <c:idx val="4"/>
          <c:order val="4"/>
          <c:tx>
            <c:strRef>
              <c:f>Age!$F$1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val>
            <c:numRef>
              <c:f>Age!$F$2:$F$6</c:f>
              <c:numCache>
                <c:formatCode>0.0</c:formatCode>
                <c:ptCount val="5"/>
                <c:pt idx="0">
                  <c:v>12.9</c:v>
                </c:pt>
                <c:pt idx="1">
                  <c:v>13.3</c:v>
                </c:pt>
                <c:pt idx="2">
                  <c:v>12.5</c:v>
                </c:pt>
                <c:pt idx="3">
                  <c:v>13.8</c:v>
                </c:pt>
                <c:pt idx="4">
                  <c:v>13.9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0A6-495A-BC5D-BC2BCB4D2D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71112000"/>
        <c:axId val="1471107008"/>
      </c:lineChart>
      <c:catAx>
        <c:axId val="1471112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1107008"/>
        <c:crosses val="autoZero"/>
        <c:auto val="1"/>
        <c:lblAlgn val="ctr"/>
        <c:lblOffset val="100"/>
        <c:noMultiLvlLbl val="0"/>
      </c:catAx>
      <c:valAx>
        <c:axId val="1471107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CKD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2960705639247516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111200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789873459604189"/>
          <c:y val="0.90269419526567651"/>
          <c:w val="0.86567159391875481"/>
          <c:h val="9.73058047343236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51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8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4CA492EE-AD10-45CB-BAA4-9638B51C62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8" t="9409" b="13332"/>
          <a:stretch/>
        </p:blipFill>
        <p:spPr>
          <a:xfrm>
            <a:off x="139788" y="6176963"/>
            <a:ext cx="3316224" cy="67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89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46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2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35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93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2302" y="5801453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16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4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3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8F623-83FF-45D9-9165-1796CF17F14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1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ccd.cdc.gov/CKD/detail.aspx?Qnum=Q762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1147" y="2225059"/>
            <a:ext cx="10389705" cy="2407882"/>
          </a:xfrm>
        </p:spPr>
        <p:txBody>
          <a:bodyPr>
            <a:noAutofit/>
          </a:bodyPr>
          <a:lstStyle/>
          <a:p>
            <a:br>
              <a:rPr lang="en-US" sz="2400" b="1" dirty="0"/>
            </a:br>
            <a:br>
              <a:rPr lang="en-US" sz="2400" b="1" dirty="0"/>
            </a:br>
            <a:r>
              <a:rPr lang="en-US" sz="4400" b="1" dirty="0"/>
              <a:t>Trends in Prevalence of CKD among U.S. Adults, by Age</a:t>
            </a:r>
            <a:br>
              <a:rPr lang="en-US" sz="4400" b="1" dirty="0"/>
            </a:br>
            <a:br>
              <a:rPr lang="en-US" sz="4400" b="1" dirty="0"/>
            </a:b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98505" y="368586"/>
            <a:ext cx="6594987" cy="20321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BCFA14B-AC93-4C17-8646-80240875DD4C}"/>
              </a:ext>
            </a:extLst>
          </p:cNvPr>
          <p:cNvSpPr txBox="1"/>
          <p:nvPr/>
        </p:nvSpPr>
        <p:spPr>
          <a:xfrm>
            <a:off x="995855" y="3967520"/>
            <a:ext cx="1020028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The prevalence of chronic kidney disease (CKD) is higher among older age groups and highest among adults aged 70 years or older. Prevalence among adults aged ≥ 70 years is lower in recent years (38.0% in 2017–March 2020 and 47.1% in 2001–2004).</a:t>
            </a:r>
          </a:p>
          <a:p>
            <a:pPr algn="l"/>
            <a:endParaRPr lang="en-US" b="1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Data Source: </a:t>
            </a:r>
            <a:r>
              <a:rPr lang="en-US" b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NHANES</a:t>
            </a:r>
          </a:p>
          <a:p>
            <a:pPr algn="l"/>
            <a:endParaRPr lang="en-US" b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2692DE-70E6-4DF4-B463-70286F232123}"/>
              </a:ext>
            </a:extLst>
          </p:cNvPr>
          <p:cNvSpPr txBox="1"/>
          <p:nvPr/>
        </p:nvSpPr>
        <p:spPr>
          <a:xfrm>
            <a:off x="3584712" y="6120082"/>
            <a:ext cx="5022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https://nccd.cdc.gov/CKD/detail.aspx?Qnum=Q762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2835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/>
          <a:lstStyle/>
          <a:p>
            <a:pPr algn="ctr"/>
            <a:r>
              <a:rPr lang="en-US" sz="4400" b="1" dirty="0"/>
              <a:t>Trends in Prevalence of CKD among U.S. Adults, by Age</a:t>
            </a:r>
            <a:endParaRPr lang="en-US" b="1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54CC399-ED19-49E3-9F01-FAA98793B6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829010"/>
              </p:ext>
            </p:extLst>
          </p:nvPr>
        </p:nvGraphicFramePr>
        <p:xfrm>
          <a:off x="0" y="1540911"/>
          <a:ext cx="12192000" cy="4647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6636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4169</TotalTime>
  <Words>106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Office Theme</vt:lpstr>
      <vt:lpstr>  Trends in Prevalence of CKD among U.S. Adults, by Age  </vt:lpstr>
      <vt:lpstr>Trends in Prevalence of CKD among U.S. Adults, by Age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Incidence of CKD in the VA</dc:title>
  <dc:creator>Steffick, Diane</dc:creator>
  <cp:lastModifiedBy>Kiryakos, Jenna</cp:lastModifiedBy>
  <cp:revision>122</cp:revision>
  <dcterms:created xsi:type="dcterms:W3CDTF">2023-08-07T21:35:07Z</dcterms:created>
  <dcterms:modified xsi:type="dcterms:W3CDTF">2024-07-19T19:15:37Z</dcterms:modified>
</cp:coreProperties>
</file>