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gg-Gresham, Jennifer" initials="BGJ" lastIdx="1" clrIdx="0">
    <p:extLst>
      <p:ext uri="{19B8F6BF-5375-455C-9EA6-DF929625EA0E}">
        <p15:presenceInfo xmlns:p15="http://schemas.microsoft.com/office/powerpoint/2012/main" userId="S::jennb@umich.edu::8cbcf482-729b-43e2-be11-1cd996f4c03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University%20of%20Michigan%20Dropbox\Jenna%20Kiryakos\Nephrology_KECC\CDC%20(2022-%20)\Website%20Redesign\TED\2024\Fall%202024\Existing%20NHANES%20Indicators\Q9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University%20of%20Michigan%20Dropbox\Jenna%20Kiryakos\Nephrology_KECC\CDC%20(2022-%20)\Website%20Redesign\TED\2024\Fall%202024\Existing%20NHANES%20Indicators\Q98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University%20of%20Michigan%20Dropbox\Jenna%20Kiryakos\Nephrology_KECC\CDC%20(2022-%20)\Website%20Redesign\TED\2024\Fall%202024\Existing%20NHANES%20Indicators\Q98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University%20of%20Michigan%20Dropbox\Jenna%20Kiryakos\Nephrology_KECC\CDC%20(2022-%20)\Website%20Redesign\TED\2024\Fall%202024\Existing%20NHANES%20Indicators\Q98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University%20of%20Michigan%20Dropbox\Jenna%20Kiryakos\Nephrology_KECC\CDC%20(2022-%20)\Website%20Redesign\TED\2024\Fall%202024\Existing%20NHANES%20Indicators\Q98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University%20of%20Michigan%20Dropbox\Jenna%20Kiryakos\Nephrology_KECC\CDC%20(2022-%20)\Website%20Redesign\TED\2024\Fall%202024\Existing%20NHANES%20Indicators\Q98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University%20of%20Michigan%20Dropbox\Jenna%20Kiryakos\Nephrology_KECC\CDC%20(2022-%20)\Website%20Redesign\TED\2024\Fall%202024\Existing%20NHANES%20Indicators\Q98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Overall!$B$4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rgbClr val="800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00080"/>
              </a:solidFill>
              <a:ln w="44450">
                <a:solidFill>
                  <a:srgbClr val="800080"/>
                </a:solidFill>
              </a:ln>
              <a:effectLst/>
            </c:spPr>
          </c:marker>
          <c:cat>
            <c:strRef>
              <c:f>Overall!$A$5:$A$9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Overall!$B$5:$B$9</c:f>
              <c:numCache>
                <c:formatCode>0.0</c:formatCode>
                <c:ptCount val="5"/>
                <c:pt idx="0">
                  <c:v>14.6</c:v>
                </c:pt>
                <c:pt idx="1">
                  <c:v>14.2</c:v>
                </c:pt>
                <c:pt idx="2">
                  <c:v>15.2</c:v>
                </c:pt>
                <c:pt idx="3">
                  <c:v>20.7</c:v>
                </c:pt>
                <c:pt idx="4">
                  <c:v>25.6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AAE-4BE6-821D-D8FACED6B0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57446447"/>
        <c:axId val="1357445615"/>
      </c:lineChart>
      <c:catAx>
        <c:axId val="13574464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7445615"/>
        <c:crosses val="autoZero"/>
        <c:auto val="1"/>
        <c:lblAlgn val="ctr"/>
        <c:lblOffset val="100"/>
        <c:noMultiLvlLbl val="0"/>
      </c:catAx>
      <c:valAx>
        <c:axId val="1357445615"/>
        <c:scaling>
          <c:orientation val="minMax"/>
          <c:max val="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chemeClr val="tx1"/>
                    </a:solidFill>
                  </a:rPr>
                  <a:t>Aware</a:t>
                </a:r>
                <a:r>
                  <a:rPr lang="en-US" sz="2400" baseline="0">
                    <a:solidFill>
                      <a:schemeClr val="tx1"/>
                    </a:solidFill>
                  </a:rPr>
                  <a:t> of CKD (%)</a:t>
                </a:r>
                <a:endParaRPr lang="en-US" sz="240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1621972827056087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74464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Age!$B$9</c:f>
              <c:strCache>
                <c:ptCount val="1"/>
                <c:pt idx="0">
                  <c:v>&lt;60 years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strRef>
              <c:f>Age!$A$10:$A$14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Age!$B$10:$B$14</c:f>
              <c:numCache>
                <c:formatCode>0.0</c:formatCode>
                <c:ptCount val="5"/>
                <c:pt idx="0">
                  <c:v>26.4</c:v>
                </c:pt>
                <c:pt idx="1">
                  <c:v>22.5</c:v>
                </c:pt>
                <c:pt idx="2">
                  <c:v>28.8</c:v>
                </c:pt>
                <c:pt idx="3">
                  <c:v>31.1</c:v>
                </c:pt>
                <c:pt idx="4">
                  <c:v>44.4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048-4450-95AD-30BBD7D44284}"/>
            </c:ext>
          </c:extLst>
        </c:ser>
        <c:ser>
          <c:idx val="1"/>
          <c:order val="1"/>
          <c:tx>
            <c:strRef>
              <c:f>Age!$C$9</c:f>
              <c:strCache>
                <c:ptCount val="1"/>
                <c:pt idx="0">
                  <c:v>60+ years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strRef>
              <c:f>Age!$A$10:$A$14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Age!$C$10:$C$14</c:f>
              <c:numCache>
                <c:formatCode>0.0</c:formatCode>
                <c:ptCount val="5"/>
                <c:pt idx="0">
                  <c:v>12.3</c:v>
                </c:pt>
                <c:pt idx="1">
                  <c:v>12.7</c:v>
                </c:pt>
                <c:pt idx="2">
                  <c:v>13</c:v>
                </c:pt>
                <c:pt idx="3">
                  <c:v>18.5</c:v>
                </c:pt>
                <c:pt idx="4">
                  <c:v>22.5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048-4450-95AD-30BBD7D44284}"/>
            </c:ext>
          </c:extLst>
        </c:ser>
        <c:ser>
          <c:idx val="2"/>
          <c:order val="2"/>
          <c:tx>
            <c:strRef>
              <c:f>Age!$D$9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44450">
                <a:solidFill>
                  <a:schemeClr val="tx1"/>
                </a:solidFill>
              </a:ln>
              <a:effectLst/>
            </c:spPr>
          </c:marker>
          <c:cat>
            <c:strRef>
              <c:f>Age!$A$10:$A$14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Age!$D$10:$D$14</c:f>
              <c:numCache>
                <c:formatCode>0.0</c:formatCode>
                <c:ptCount val="5"/>
                <c:pt idx="0">
                  <c:v>14.6</c:v>
                </c:pt>
                <c:pt idx="1">
                  <c:v>14.2</c:v>
                </c:pt>
                <c:pt idx="2">
                  <c:v>15.2</c:v>
                </c:pt>
                <c:pt idx="3">
                  <c:v>20.7</c:v>
                </c:pt>
                <c:pt idx="4">
                  <c:v>25.6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048-4450-95AD-30BBD7D442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28442080"/>
        <c:axId val="2128442496"/>
      </c:lineChart>
      <c:catAx>
        <c:axId val="2128442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8442496"/>
        <c:crosses val="autoZero"/>
        <c:auto val="1"/>
        <c:lblAlgn val="ctr"/>
        <c:lblOffset val="100"/>
        <c:noMultiLvlLbl val="0"/>
      </c:catAx>
      <c:valAx>
        <c:axId val="2128442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 dirty="0">
                    <a:solidFill>
                      <a:sysClr val="windowText" lastClr="000000"/>
                    </a:solidFill>
                  </a:rPr>
                  <a:t>Aware</a:t>
                </a:r>
                <a:r>
                  <a:rPr lang="en-US" sz="2400" baseline="0" dirty="0">
                    <a:solidFill>
                      <a:sysClr val="windowText" lastClr="000000"/>
                    </a:solidFill>
                  </a:rPr>
                  <a:t> of CKD (%)</a:t>
                </a:r>
                <a:endParaRPr lang="en-US" sz="2400" dirty="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1176236935579953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8442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927788713910764"/>
          <c:y val="0.90792955955648358"/>
          <c:w val="0.41269422572178477"/>
          <c:h val="8.67463656901531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sex!$B$1</c:f>
              <c:strCache>
                <c:ptCount val="1"/>
                <c:pt idx="0">
                  <c:v>Male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strRef>
              <c:f>sex!$A$2:$A$6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sex!$B$2:$B$6</c:f>
              <c:numCache>
                <c:formatCode>0.0</c:formatCode>
                <c:ptCount val="5"/>
                <c:pt idx="0">
                  <c:v>17.5</c:v>
                </c:pt>
                <c:pt idx="1">
                  <c:v>19.899999999999999</c:v>
                </c:pt>
                <c:pt idx="2">
                  <c:v>17</c:v>
                </c:pt>
                <c:pt idx="3">
                  <c:v>23.8</c:v>
                </c:pt>
                <c:pt idx="4">
                  <c:v>32.200000000000003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BB6-440B-80A6-5390968F03E2}"/>
            </c:ext>
          </c:extLst>
        </c:ser>
        <c:ser>
          <c:idx val="1"/>
          <c:order val="1"/>
          <c:tx>
            <c:strRef>
              <c:f>sex!$C$1</c:f>
              <c:strCache>
                <c:ptCount val="1"/>
                <c:pt idx="0">
                  <c:v>Female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strRef>
              <c:f>sex!$A$2:$A$6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sex!$C$2:$C$6</c:f>
              <c:numCache>
                <c:formatCode>0.0</c:formatCode>
                <c:ptCount val="5"/>
                <c:pt idx="0">
                  <c:v>12.7</c:v>
                </c:pt>
                <c:pt idx="1">
                  <c:v>10.7</c:v>
                </c:pt>
                <c:pt idx="2">
                  <c:v>13.9</c:v>
                </c:pt>
                <c:pt idx="3">
                  <c:v>18.600000000000001</c:v>
                </c:pt>
                <c:pt idx="4">
                  <c:v>20.7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BB6-440B-80A6-5390968F03E2}"/>
            </c:ext>
          </c:extLst>
        </c:ser>
        <c:ser>
          <c:idx val="2"/>
          <c:order val="2"/>
          <c:tx>
            <c:strRef>
              <c:f>sex!$D$1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44450">
                <a:solidFill>
                  <a:schemeClr val="tx1"/>
                </a:solidFill>
              </a:ln>
              <a:effectLst/>
            </c:spPr>
          </c:marker>
          <c:cat>
            <c:strRef>
              <c:f>sex!$A$2:$A$6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sex!$D$2:$D$6</c:f>
              <c:numCache>
                <c:formatCode>0.0</c:formatCode>
                <c:ptCount val="5"/>
                <c:pt idx="0">
                  <c:v>14.6</c:v>
                </c:pt>
                <c:pt idx="1">
                  <c:v>14.2</c:v>
                </c:pt>
                <c:pt idx="2">
                  <c:v>15.2</c:v>
                </c:pt>
                <c:pt idx="3">
                  <c:v>20.7</c:v>
                </c:pt>
                <c:pt idx="4">
                  <c:v>25.6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BB6-440B-80A6-5390968F03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17495551"/>
        <c:axId val="1117498047"/>
      </c:lineChart>
      <c:catAx>
        <c:axId val="11174955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7498047"/>
        <c:crosses val="autoZero"/>
        <c:auto val="1"/>
        <c:lblAlgn val="ctr"/>
        <c:lblOffset val="100"/>
        <c:noMultiLvlLbl val="0"/>
      </c:catAx>
      <c:valAx>
        <c:axId val="11174980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Aware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of CKD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1159048858435361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74955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973001556184513"/>
          <c:y val="0.90741520627585481"/>
          <c:w val="0.33595655642688294"/>
          <c:h val="8.72309759251038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race!$B$1</c:f>
              <c:strCache>
                <c:ptCount val="1"/>
                <c:pt idx="0">
                  <c:v>Non-Hispanic White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strRef>
              <c:f>race!$A$2:$A$6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race!$B$2:$B$6</c:f>
              <c:numCache>
                <c:formatCode>0.0</c:formatCode>
                <c:ptCount val="5"/>
                <c:pt idx="0">
                  <c:v>13</c:v>
                </c:pt>
                <c:pt idx="1">
                  <c:v>13.2</c:v>
                </c:pt>
                <c:pt idx="2">
                  <c:v>13.6</c:v>
                </c:pt>
                <c:pt idx="3">
                  <c:v>18.2</c:v>
                </c:pt>
                <c:pt idx="4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C74-482A-96E9-85620105AE09}"/>
            </c:ext>
          </c:extLst>
        </c:ser>
        <c:ser>
          <c:idx val="1"/>
          <c:order val="1"/>
          <c:tx>
            <c:strRef>
              <c:f>race!$C$1</c:f>
              <c:strCache>
                <c:ptCount val="1"/>
                <c:pt idx="0">
                  <c:v>Non-Hispanic Black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strRef>
              <c:f>race!$A$2:$A$6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race!$C$2:$C$6</c:f>
              <c:numCache>
                <c:formatCode>0.0</c:formatCode>
                <c:ptCount val="5"/>
                <c:pt idx="0">
                  <c:v>18.600000000000001</c:v>
                </c:pt>
                <c:pt idx="1">
                  <c:v>18.8</c:v>
                </c:pt>
                <c:pt idx="2">
                  <c:v>19.3</c:v>
                </c:pt>
                <c:pt idx="3">
                  <c:v>26.6</c:v>
                </c:pt>
                <c:pt idx="4">
                  <c:v>27.7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C74-482A-96E9-85620105AE09}"/>
            </c:ext>
          </c:extLst>
        </c:ser>
        <c:ser>
          <c:idx val="2"/>
          <c:order val="2"/>
          <c:tx>
            <c:strRef>
              <c:f>race!$D$1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44450">
                <a:solidFill>
                  <a:schemeClr val="tx1"/>
                </a:solidFill>
              </a:ln>
              <a:effectLst/>
            </c:spPr>
          </c:marker>
          <c:cat>
            <c:strRef>
              <c:f>race!$A$2:$A$6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race!$D$2:$D$6</c:f>
              <c:numCache>
                <c:formatCode>0.0</c:formatCode>
                <c:ptCount val="5"/>
                <c:pt idx="0">
                  <c:v>14.6</c:v>
                </c:pt>
                <c:pt idx="1">
                  <c:v>14.2</c:v>
                </c:pt>
                <c:pt idx="2">
                  <c:v>15.2</c:v>
                </c:pt>
                <c:pt idx="3">
                  <c:v>20.7</c:v>
                </c:pt>
                <c:pt idx="4">
                  <c:v>25.6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C74-482A-96E9-85620105AE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98595008"/>
        <c:axId val="1398587936"/>
      </c:lineChart>
      <c:catAx>
        <c:axId val="139859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98587936"/>
        <c:crosses val="autoZero"/>
        <c:auto val="1"/>
        <c:lblAlgn val="ctr"/>
        <c:lblOffset val="100"/>
        <c:noMultiLvlLbl val="0"/>
      </c:catAx>
      <c:valAx>
        <c:axId val="1398587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Aware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of CKD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1233630042202725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98595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864544116186357"/>
          <c:y val="0.91325363430984685"/>
          <c:w val="0.63562579032363764"/>
          <c:h val="8.67463656901531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Diabetes!$B$17</c:f>
              <c:strCache>
                <c:ptCount val="1"/>
                <c:pt idx="0">
                  <c:v>Diabetes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strRef>
              <c:f>Diabetes!$A$18:$A$22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Diabetes!$B$18:$B$22</c:f>
              <c:numCache>
                <c:formatCode>0.0</c:formatCode>
                <c:ptCount val="5"/>
                <c:pt idx="0">
                  <c:v>23.2</c:v>
                </c:pt>
                <c:pt idx="1">
                  <c:v>22.5</c:v>
                </c:pt>
                <c:pt idx="2">
                  <c:v>21.3</c:v>
                </c:pt>
                <c:pt idx="3">
                  <c:v>26.6</c:v>
                </c:pt>
                <c:pt idx="4">
                  <c:v>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551-41A1-AC9C-9C7A72131205}"/>
            </c:ext>
          </c:extLst>
        </c:ser>
        <c:ser>
          <c:idx val="1"/>
          <c:order val="1"/>
          <c:tx>
            <c:strRef>
              <c:f>Diabetes!$C$17</c:f>
              <c:strCache>
                <c:ptCount val="1"/>
                <c:pt idx="0">
                  <c:v>No Diabetes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strRef>
              <c:f>Diabetes!$A$18:$A$22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Diabetes!$C$18:$C$22</c:f>
              <c:numCache>
                <c:formatCode>0.0</c:formatCode>
                <c:ptCount val="5"/>
                <c:pt idx="0">
                  <c:v>11.5</c:v>
                </c:pt>
                <c:pt idx="1">
                  <c:v>10.6</c:v>
                </c:pt>
                <c:pt idx="2">
                  <c:v>11.9</c:v>
                </c:pt>
                <c:pt idx="3">
                  <c:v>17.5</c:v>
                </c:pt>
                <c:pt idx="4">
                  <c:v>22.7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551-41A1-AC9C-9C7A72131205}"/>
            </c:ext>
          </c:extLst>
        </c:ser>
        <c:ser>
          <c:idx val="2"/>
          <c:order val="2"/>
          <c:tx>
            <c:strRef>
              <c:f>Diabetes!$D$17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44450">
                <a:solidFill>
                  <a:schemeClr val="tx1"/>
                </a:solidFill>
              </a:ln>
              <a:effectLst/>
            </c:spPr>
          </c:marker>
          <c:cat>
            <c:strRef>
              <c:f>Diabetes!$A$18:$A$22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Diabetes!$D$18:$D$22</c:f>
              <c:numCache>
                <c:formatCode>0.0</c:formatCode>
                <c:ptCount val="5"/>
                <c:pt idx="0">
                  <c:v>14.6</c:v>
                </c:pt>
                <c:pt idx="1">
                  <c:v>14.2</c:v>
                </c:pt>
                <c:pt idx="2">
                  <c:v>15.2</c:v>
                </c:pt>
                <c:pt idx="3">
                  <c:v>20.7</c:v>
                </c:pt>
                <c:pt idx="4">
                  <c:v>25.6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551-41A1-AC9C-9C7A721312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68333072"/>
        <c:axId val="1468333488"/>
      </c:lineChart>
      <c:catAx>
        <c:axId val="1468333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8333488"/>
        <c:crosses val="autoZero"/>
        <c:auto val="1"/>
        <c:lblAlgn val="ctr"/>
        <c:lblOffset val="100"/>
        <c:noMultiLvlLbl val="0"/>
      </c:catAx>
      <c:valAx>
        <c:axId val="1468333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chemeClr val="tx1"/>
                    </a:solidFill>
                  </a:rPr>
                  <a:t>Aware</a:t>
                </a:r>
                <a:r>
                  <a:rPr lang="en-US" sz="2400" baseline="0">
                    <a:solidFill>
                      <a:schemeClr val="tx1"/>
                    </a:solidFill>
                  </a:rPr>
                  <a:t> of CKD (%)</a:t>
                </a:r>
                <a:endParaRPr lang="en-US" sz="240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1432531166382555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8333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1491847112860888"/>
          <c:y val="0.91301200412819261"/>
          <c:w val="0.43266305774278213"/>
          <c:h val="8.6987995871807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Hypertension!$B$1</c:f>
              <c:strCache>
                <c:ptCount val="1"/>
                <c:pt idx="0">
                  <c:v>Hypertension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strRef>
              <c:f>Hypertension!$A$2:$A$6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Hypertension!$B$2:$B$6</c:f>
              <c:numCache>
                <c:formatCode>0.0</c:formatCode>
                <c:ptCount val="5"/>
                <c:pt idx="0">
                  <c:v>16.3</c:v>
                </c:pt>
                <c:pt idx="1">
                  <c:v>16.100000000000001</c:v>
                </c:pt>
                <c:pt idx="2">
                  <c:v>16.5</c:v>
                </c:pt>
                <c:pt idx="3">
                  <c:v>22.1</c:v>
                </c:pt>
                <c:pt idx="4">
                  <c:v>26.1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BC4-4AB7-A681-A7D70B519733}"/>
            </c:ext>
          </c:extLst>
        </c:ser>
        <c:ser>
          <c:idx val="1"/>
          <c:order val="1"/>
          <c:tx>
            <c:strRef>
              <c:f>Hypertension!$C$1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44450">
                <a:solidFill>
                  <a:schemeClr val="tx1"/>
                </a:solidFill>
              </a:ln>
              <a:effectLst/>
            </c:spPr>
          </c:marker>
          <c:cat>
            <c:strRef>
              <c:f>Hypertension!$A$2:$A$6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Hypertension!$C$2:$C$6</c:f>
              <c:numCache>
                <c:formatCode>0.0</c:formatCode>
                <c:ptCount val="5"/>
                <c:pt idx="0">
                  <c:v>14.6</c:v>
                </c:pt>
                <c:pt idx="1">
                  <c:v>14.2</c:v>
                </c:pt>
                <c:pt idx="2">
                  <c:v>15.2</c:v>
                </c:pt>
                <c:pt idx="3">
                  <c:v>20.7</c:v>
                </c:pt>
                <c:pt idx="4">
                  <c:v>25.6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BC4-4AB7-A681-A7D70B5197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3027663"/>
        <c:axId val="993025999"/>
      </c:lineChart>
      <c:catAx>
        <c:axId val="9930276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3025999"/>
        <c:crosses val="autoZero"/>
        <c:auto val="1"/>
        <c:lblAlgn val="ctr"/>
        <c:lblOffset val="100"/>
        <c:noMultiLvlLbl val="0"/>
      </c:catAx>
      <c:valAx>
        <c:axId val="9930259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chemeClr val="tx1"/>
                    </a:solidFill>
                  </a:rPr>
                  <a:t>Aware</a:t>
                </a:r>
                <a:r>
                  <a:rPr lang="en-US" sz="2400" baseline="0">
                    <a:solidFill>
                      <a:schemeClr val="tx1"/>
                    </a:solidFill>
                  </a:rPr>
                  <a:t> of CKD (%)</a:t>
                </a:r>
                <a:endParaRPr lang="en-US" sz="240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1488568434617316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30276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690504895874747"/>
          <c:y val="0.91373290778725558"/>
          <c:w val="0.30910657062881974"/>
          <c:h val="8.62670922127444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'CKD Stage'!$B$2</c:f>
              <c:strCache>
                <c:ptCount val="1"/>
                <c:pt idx="0">
                  <c:v>CKD Stage 3a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strRef>
              <c:f>'CKD Stage'!$A$3:$A$7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'CKD Stage'!$B$3:$B$7</c:f>
              <c:numCache>
                <c:formatCode>0.0</c:formatCode>
                <c:ptCount val="5"/>
                <c:pt idx="0">
                  <c:v>8.5</c:v>
                </c:pt>
                <c:pt idx="1">
                  <c:v>7.6</c:v>
                </c:pt>
                <c:pt idx="2">
                  <c:v>4.0999999999999996</c:v>
                </c:pt>
                <c:pt idx="3">
                  <c:v>13.6</c:v>
                </c:pt>
                <c:pt idx="4">
                  <c:v>16.8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1F8-4C35-AC7C-2F25186DB78D}"/>
            </c:ext>
          </c:extLst>
        </c:ser>
        <c:ser>
          <c:idx val="1"/>
          <c:order val="1"/>
          <c:tx>
            <c:strRef>
              <c:f>'CKD Stage'!$C$2</c:f>
              <c:strCache>
                <c:ptCount val="1"/>
                <c:pt idx="0">
                  <c:v>CKD Stage 3b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strRef>
              <c:f>'CKD Stage'!$A$3:$A$7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'CKD Stage'!$C$3:$C$7</c:f>
              <c:numCache>
                <c:formatCode>0.0</c:formatCode>
                <c:ptCount val="5"/>
                <c:pt idx="0">
                  <c:v>22.3</c:v>
                </c:pt>
                <c:pt idx="1">
                  <c:v>17.399999999999999</c:v>
                </c:pt>
                <c:pt idx="2">
                  <c:v>26.9</c:v>
                </c:pt>
                <c:pt idx="3">
                  <c:v>25.8</c:v>
                </c:pt>
                <c:pt idx="4">
                  <c:v>37.5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1F8-4C35-AC7C-2F25186DB78D}"/>
            </c:ext>
          </c:extLst>
        </c:ser>
        <c:ser>
          <c:idx val="2"/>
          <c:order val="2"/>
          <c:tx>
            <c:strRef>
              <c:f>'CKD Stage'!$D$2</c:f>
              <c:strCache>
                <c:ptCount val="1"/>
                <c:pt idx="0">
                  <c:v>CKD Stage 4</c:v>
                </c:pt>
              </c:strCache>
            </c:strRef>
          </c:tx>
          <c:spPr>
            <a:ln w="444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44450">
                <a:solidFill>
                  <a:schemeClr val="accent3"/>
                </a:solidFill>
              </a:ln>
              <a:effectLst/>
            </c:spPr>
          </c:marker>
          <c:cat>
            <c:strRef>
              <c:f>'CKD Stage'!$A$3:$A$7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'CKD Stage'!$D$3:$D$7</c:f>
              <c:numCache>
                <c:formatCode>0.0</c:formatCode>
                <c:ptCount val="5"/>
                <c:pt idx="0">
                  <c:v>45.4</c:v>
                </c:pt>
                <c:pt idx="1">
                  <c:v>49.5</c:v>
                </c:pt>
                <c:pt idx="2">
                  <c:v>42.5</c:v>
                </c:pt>
                <c:pt idx="3">
                  <c:v>50.8</c:v>
                </c:pt>
                <c:pt idx="4">
                  <c:v>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1F8-4C35-AC7C-2F25186DB78D}"/>
            </c:ext>
          </c:extLst>
        </c:ser>
        <c:ser>
          <c:idx val="3"/>
          <c:order val="3"/>
          <c:tx>
            <c:strRef>
              <c:f>'CKD Stage'!$E$2</c:f>
              <c:strCache>
                <c:ptCount val="1"/>
                <c:pt idx="0">
                  <c:v>CKD Stage 5</c:v>
                </c:pt>
              </c:strCache>
            </c:strRef>
          </c:tx>
          <c:spPr>
            <a:ln w="444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44450">
                <a:solidFill>
                  <a:schemeClr val="accent4"/>
                </a:solidFill>
              </a:ln>
              <a:effectLst/>
            </c:spPr>
          </c:marker>
          <c:cat>
            <c:strRef>
              <c:f>'CKD Stage'!$A$3:$A$7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'CKD Stage'!$E$3:$E$7</c:f>
              <c:numCache>
                <c:formatCode>0.0</c:formatCode>
                <c:ptCount val="5"/>
                <c:pt idx="0">
                  <c:v>67.099999999999994</c:v>
                </c:pt>
                <c:pt idx="1">
                  <c:v>93.4</c:v>
                </c:pt>
                <c:pt idx="2">
                  <c:v>93.9</c:v>
                </c:pt>
                <c:pt idx="3">
                  <c:v>93.4</c:v>
                </c:pt>
                <c:pt idx="4">
                  <c:v>83.9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1F8-4C35-AC7C-2F25186DB78D}"/>
            </c:ext>
          </c:extLst>
        </c:ser>
        <c:ser>
          <c:idx val="4"/>
          <c:order val="4"/>
          <c:tx>
            <c:strRef>
              <c:f>'CKD Stage'!$F$2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44450">
                <a:solidFill>
                  <a:schemeClr val="tx1"/>
                </a:solidFill>
              </a:ln>
              <a:effectLst/>
            </c:spPr>
          </c:marker>
          <c:cat>
            <c:strRef>
              <c:f>'CKD Stage'!$A$3:$A$7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'CKD Stage'!$F$3:$F$7</c:f>
              <c:numCache>
                <c:formatCode>0.0</c:formatCode>
                <c:ptCount val="5"/>
                <c:pt idx="0">
                  <c:v>14.6</c:v>
                </c:pt>
                <c:pt idx="1">
                  <c:v>14.2</c:v>
                </c:pt>
                <c:pt idx="2">
                  <c:v>15.2</c:v>
                </c:pt>
                <c:pt idx="3">
                  <c:v>20.7</c:v>
                </c:pt>
                <c:pt idx="4">
                  <c:v>25.6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1F8-4C35-AC7C-2F25186DB7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0112191"/>
        <c:axId val="270107199"/>
      </c:lineChart>
      <c:catAx>
        <c:axId val="2701121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0107199"/>
        <c:crosses val="autoZero"/>
        <c:auto val="1"/>
        <c:lblAlgn val="ctr"/>
        <c:lblOffset val="100"/>
        <c:noMultiLvlLbl val="0"/>
      </c:catAx>
      <c:valAx>
        <c:axId val="2701071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chemeClr val="tx1"/>
                    </a:solidFill>
                  </a:rPr>
                  <a:t>Aware</a:t>
                </a:r>
                <a:r>
                  <a:rPr lang="en-US" sz="2400" baseline="0">
                    <a:solidFill>
                      <a:schemeClr val="tx1"/>
                    </a:solidFill>
                  </a:rPr>
                  <a:t> of CKD (%)</a:t>
                </a:r>
                <a:endParaRPr lang="en-US" sz="240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1436692989849775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0112191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907340879265092"/>
          <c:y val="0.91301200412819261"/>
          <c:w val="0.83976984908136487"/>
          <c:h val="8.6987995871807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051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86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3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4CA492EE-AD10-45CB-BAA4-9638B51C62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8" t="9409" b="13332"/>
          <a:stretch/>
        </p:blipFill>
        <p:spPr>
          <a:xfrm>
            <a:off x="139788" y="6176963"/>
            <a:ext cx="3316224" cy="679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89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246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21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835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934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2302" y="5801453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166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49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9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35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1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8F623-83FF-45D9-9165-1796CF17F14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15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ccd.cdc.gov/CKD/detail.aspx?Qnum=Q98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1143" y="2196821"/>
            <a:ext cx="10389705" cy="2311220"/>
          </a:xfrm>
        </p:spPr>
        <p:txBody>
          <a:bodyPr>
            <a:noAutofit/>
          </a:bodyPr>
          <a:lstStyle/>
          <a:p>
            <a:br>
              <a:rPr lang="en-US" sz="2400" b="1" dirty="0"/>
            </a:br>
            <a:br>
              <a:rPr lang="en-US" sz="2400" b="1" dirty="0"/>
            </a:br>
            <a:r>
              <a:rPr lang="en-US" sz="4400" b="1" dirty="0"/>
              <a:t>Trends in Kidney Disease Awareness among U.S. Adults with CKD Stages 3–5</a:t>
            </a:r>
            <a:br>
              <a:rPr lang="en-US" sz="4400" b="1" dirty="0"/>
            </a:br>
            <a:br>
              <a:rPr lang="en-US" sz="4400" b="1" dirty="0"/>
            </a:b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98505" y="368586"/>
            <a:ext cx="6594987" cy="203210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BCFA14B-AC93-4C17-8646-80240875DD4C}"/>
              </a:ext>
            </a:extLst>
          </p:cNvPr>
          <p:cNvSpPr txBox="1"/>
          <p:nvPr/>
        </p:nvSpPr>
        <p:spPr>
          <a:xfrm>
            <a:off x="291543" y="3574083"/>
            <a:ext cx="1160890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Among adults with chronic kidney disease (CKD) stages 3–5, the crude prevalence of being aware of having CKD was 25.6% during 2017–March 2020 as compared to 14.6% during 2001–2004. During 2017–March 2020, CKD awareness tended to be higher among non-Hispanic Black adults (27.7%), men (32.2%), those aged &lt; 60 years (44.4%), adults with diabetes (31.0%), and/or with hypertension (26.1%) than their counterparts. CKD awareness tended to be highest among those with more advanced disease. Over 65% of patients with CKD stage 5 were aware of their disease in all years.</a:t>
            </a:r>
          </a:p>
          <a:p>
            <a:pPr algn="l"/>
            <a:endParaRPr lang="en-US" b="1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en-US" b="1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Data Source: </a:t>
            </a:r>
            <a:r>
              <a:rPr lang="en-US" b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NHANES</a:t>
            </a:r>
          </a:p>
          <a:p>
            <a:pPr algn="l"/>
            <a:endParaRPr lang="en-US" b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2692DE-70E6-4DF4-B463-70286F232123}"/>
              </a:ext>
            </a:extLst>
          </p:cNvPr>
          <p:cNvSpPr txBox="1"/>
          <p:nvPr/>
        </p:nvSpPr>
        <p:spPr>
          <a:xfrm>
            <a:off x="3584706" y="6159406"/>
            <a:ext cx="5022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https://nccd.cdc.gov/CKD/detail.aspx?Qnum=Q98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32835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5348"/>
            <a:ext cx="10515600" cy="1325563"/>
          </a:xfrm>
        </p:spPr>
        <p:txBody>
          <a:bodyPr/>
          <a:lstStyle/>
          <a:p>
            <a:pPr algn="ctr"/>
            <a:r>
              <a:rPr lang="en-US" sz="4400" b="1" dirty="0"/>
              <a:t>Trends in Kidney Disease Awareness among U.S. Adults with CKD Stages 3–5, Overall</a:t>
            </a:r>
            <a:endParaRPr lang="en-US" b="1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3885DAD-6D18-4CF9-8831-55D7754DAE0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8380319"/>
              </p:ext>
            </p:extLst>
          </p:nvPr>
        </p:nvGraphicFramePr>
        <p:xfrm>
          <a:off x="0" y="1444487"/>
          <a:ext cx="12192000" cy="4744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6636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46255865-869D-44FC-B45F-54DACF5E4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5348"/>
            <a:ext cx="10515600" cy="1325563"/>
          </a:xfrm>
        </p:spPr>
        <p:txBody>
          <a:bodyPr/>
          <a:lstStyle/>
          <a:p>
            <a:pPr algn="ctr"/>
            <a:r>
              <a:rPr lang="en-US" sz="4400" b="1" dirty="0"/>
              <a:t>Trends in Kidney Disease Awareness among U.S. Adults with CKD Stages 3–5, by Age</a:t>
            </a:r>
            <a:endParaRPr lang="en-US" b="1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433AC6B-3176-43A6-A23D-8EB7145616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4420174"/>
              </p:ext>
            </p:extLst>
          </p:nvPr>
        </p:nvGraphicFramePr>
        <p:xfrm>
          <a:off x="0" y="1417983"/>
          <a:ext cx="12192000" cy="4770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3940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53DF0AD-E777-4115-8B07-4290FCF91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5348"/>
            <a:ext cx="10515600" cy="1325563"/>
          </a:xfrm>
        </p:spPr>
        <p:txBody>
          <a:bodyPr/>
          <a:lstStyle/>
          <a:p>
            <a:pPr algn="ctr"/>
            <a:r>
              <a:rPr lang="en-US" sz="4400" b="1" dirty="0"/>
              <a:t>Trends in Kidney Disease Awareness among U.S. Adults with CKD Stages 3–5, by Sex</a:t>
            </a:r>
            <a:endParaRPr lang="en-US" b="1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591FAC34-5F46-4B85-996C-1411B4561F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4699671"/>
              </p:ext>
            </p:extLst>
          </p:nvPr>
        </p:nvGraphicFramePr>
        <p:xfrm>
          <a:off x="0" y="1444487"/>
          <a:ext cx="12191999" cy="4744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771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EEF52D4-C110-4FC8-8120-280EC9535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534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/>
              <a:t>Trends in Kidney Disease Awareness among U.S. Adults with CKD Stages 3–5, by Race/Ethnicity</a:t>
            </a:r>
            <a:endParaRPr lang="en-US" b="1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D9ED8D1-35A9-40AC-A634-086706F471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0016561"/>
              </p:ext>
            </p:extLst>
          </p:nvPr>
        </p:nvGraphicFramePr>
        <p:xfrm>
          <a:off x="0" y="1404731"/>
          <a:ext cx="12191999" cy="4770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7302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D28F535-934D-40B7-BF0F-0ACBFF539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534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Trends in Kidney Disease Awareness among U.S. Adults with CKD Stages 3–5, by Diabetes</a:t>
            </a:r>
            <a:endParaRPr lang="en-US" b="1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6D68ECF2-9024-4767-83F6-A000E981EE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8080670"/>
              </p:ext>
            </p:extLst>
          </p:nvPr>
        </p:nvGraphicFramePr>
        <p:xfrm>
          <a:off x="0" y="1431235"/>
          <a:ext cx="12192000" cy="4757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6345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E16A785-9DC1-47BD-9641-075EBA840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534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/>
              <a:t>Trends in Kidney Disease Awareness among U.S. Adults with CKD Stages 3–5, by Hypertension</a:t>
            </a:r>
            <a:endParaRPr lang="en-US" b="1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59A7703-820E-49BC-8C46-9AA3687512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6585209"/>
              </p:ext>
            </p:extLst>
          </p:nvPr>
        </p:nvGraphicFramePr>
        <p:xfrm>
          <a:off x="0" y="1391478"/>
          <a:ext cx="12191999" cy="4797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053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59521A4-0818-4B59-9716-6588639F5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534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Trends in Kidney Disease Awareness among U.S. Adults with CKD Stages 3–5, by CKD Stage</a:t>
            </a:r>
            <a:endParaRPr lang="en-US" b="1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3E4EB7D-876A-4DCE-985D-93EEC747CF1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2158461"/>
              </p:ext>
            </p:extLst>
          </p:nvPr>
        </p:nvGraphicFramePr>
        <p:xfrm>
          <a:off x="0" y="1431235"/>
          <a:ext cx="12192000" cy="4757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4039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4436</TotalTime>
  <Words>313</Words>
  <Application>Microsoft Office PowerPoint</Application>
  <PresentationFormat>Widescreen</PresentationFormat>
  <Paragraphs>19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Open Sans</vt:lpstr>
      <vt:lpstr>Office Theme</vt:lpstr>
      <vt:lpstr>  Trends in Kidney Disease Awareness among U.S. Adults with CKD Stages 3–5  </vt:lpstr>
      <vt:lpstr>Trends in Kidney Disease Awareness among U.S. Adults with CKD Stages 3–5, Overall</vt:lpstr>
      <vt:lpstr>Trends in Kidney Disease Awareness among U.S. Adults with CKD Stages 3–5, by Age</vt:lpstr>
      <vt:lpstr>Trends in Kidney Disease Awareness among U.S. Adults with CKD Stages 3–5, by Sex</vt:lpstr>
      <vt:lpstr>Trends in Kidney Disease Awareness among U.S. Adults with CKD Stages 3–5, by Race/Ethnicity</vt:lpstr>
      <vt:lpstr>Trends in Kidney Disease Awareness among U.S. Adults with CKD Stages 3–5, by Diabetes</vt:lpstr>
      <vt:lpstr>Trends in Kidney Disease Awareness among U.S. Adults with CKD Stages 3–5, by Hypertension</vt:lpstr>
      <vt:lpstr>Trends in Kidney Disease Awareness among U.S. Adults with CKD Stages 3–5, by CKD Stage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Incidence of CKD in the VA</dc:title>
  <dc:creator>Steffick, Diane</dc:creator>
  <cp:lastModifiedBy>Kiryakos, Jenna</cp:lastModifiedBy>
  <cp:revision>154</cp:revision>
  <dcterms:created xsi:type="dcterms:W3CDTF">2023-08-07T21:35:07Z</dcterms:created>
  <dcterms:modified xsi:type="dcterms:W3CDTF">2024-07-19T18:31:30Z</dcterms:modified>
</cp:coreProperties>
</file>