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62" r:id="rId3"/>
    <p:sldId id="256" r:id="rId4"/>
    <p:sldId id="257" r:id="rId5"/>
    <p:sldId id="258" r:id="rId6"/>
    <p:sldId id="259" r:id="rId7"/>
    <p:sldId id="260" r:id="rId8"/>
    <p:sldId id="261"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Blum, Ethan (CDC/DDNID/NCCDPHP/DHDSP)" initials="BE(" lastIdx="1" clrIdx="1">
    <p:extLst>
      <p:ext uri="{19B8F6BF-5375-455C-9EA6-DF929625EA0E}">
        <p15:presenceInfo xmlns:p15="http://schemas.microsoft.com/office/powerpoint/2012/main" userId="S-1-5-21-1207783550-2075000910-922709458-637743" providerId="AD"/>
      </p:ext>
    </p:extLst>
  </p:cmAuthor>
  <p:cmAuthor id="5" name="Boseman, Letia (CDC/DDNID/NCCDPHP/DHDSP)" initials="BL(" lastIdx="11" clrIdx="0">
    <p:extLst>
      <p:ext uri="{19B8F6BF-5375-455C-9EA6-DF929625EA0E}">
        <p15:presenceInfo xmlns:p15="http://schemas.microsoft.com/office/powerpoint/2012/main" userId="S-1-5-21-1207783550-2075000910-922709458-2023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53452" autoAdjust="0"/>
  </p:normalViewPr>
  <p:slideViewPr>
    <p:cSldViewPr snapToGrid="0">
      <p:cViewPr varScale="1">
        <p:scale>
          <a:sx n="62" d="100"/>
          <a:sy n="62" d="100"/>
        </p:scale>
        <p:origin x="218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4000" units="cm"/>
          <inkml:channel name="Y" type="integer" max="1348" units="cm"/>
          <inkml:channel name="T" type="integer" max="2.14748E9" units="dev"/>
        </inkml:traceFormat>
        <inkml:channelProperties>
          <inkml:channelProperty channel="X" name="resolution" value="144.92754" units="1/cm"/>
          <inkml:channelProperty channel="Y" name="resolution" value="86.41026" units="1/cm"/>
          <inkml:channelProperty channel="T" name="resolution" value="1" units="1/dev"/>
        </inkml:channelProperties>
      </inkml:inkSource>
      <inkml:timestamp xml:id="ts0" timeString="2019-04-24T18:41:02.334"/>
    </inkml:context>
    <inkml:brush xml:id="br0">
      <inkml:brushProperty name="width" value="0.08333" units="cm"/>
      <inkml:brushProperty name="height" value="0.08333" units="cm"/>
      <inkml:brushProperty name="fitToCurve" value="1"/>
    </inkml:brush>
  </inkml:definitions>
  <inkml:trace contextRef="#ctx0" brushRef="#br0">0 0 0</inkml:trace>
  <inkml:trace contextRef="#ctx0" brushRef="#br0" timeOffset="591.9037">584-138 0</inkml:trace>
</inkml:ink>
</file>

<file path=ppt/ink/ink2.xml><?xml version="1.0" encoding="utf-8"?>
<inkml:ink xmlns:inkml="http://www.w3.org/2003/InkML">
  <inkml:definitions>
    <inkml:context xml:id="ctx0">
      <inkml:inkSource xml:id="inkSrc0">
        <inkml:traceFormat>
          <inkml:channel name="X" type="integer" max="4000" units="cm"/>
          <inkml:channel name="Y" type="integer" max="1348" units="cm"/>
          <inkml:channel name="T" type="integer" max="2.14748E9" units="dev"/>
        </inkml:traceFormat>
        <inkml:channelProperties>
          <inkml:channelProperty channel="X" name="resolution" value="144.92754" units="1/cm"/>
          <inkml:channelProperty channel="Y" name="resolution" value="86.41026" units="1/cm"/>
          <inkml:channelProperty channel="T" name="resolution" value="1" units="1/dev"/>
        </inkml:channelProperties>
      </inkml:inkSource>
      <inkml:timestamp xml:id="ts0" timeString="2019-04-24T18:41:03.671"/>
    </inkml:context>
    <inkml:brush xml:id="br0">
      <inkml:brushProperty name="width" value="0.08333" units="cm"/>
      <inkml:brushProperty name="height" value="0.08333" units="cm"/>
      <inkml:brushProperty name="fitToCurve" value="1"/>
    </inkml:brush>
  </inkml:definitions>
  <inkml:trace contextRef="#ctx0" brushRef="#br0">0 0 0</inkml:trace>
  <inkml:trace contextRef="#ctx0" brushRef="#br0" timeOffset="-201.6256">0 0 0</inkml:trace>
</inkml:ink>
</file>

<file path=ppt/ink/ink3.xml><?xml version="1.0" encoding="utf-8"?>
<inkml:ink xmlns:inkml="http://www.w3.org/2003/InkML">
  <inkml:definitions>
    <inkml:context xml:id="ctx0">
      <inkml:inkSource xml:id="inkSrc0">
        <inkml:traceFormat>
          <inkml:channel name="X" type="integer" max="4000" units="cm"/>
          <inkml:channel name="Y" type="integer" max="1348" units="cm"/>
          <inkml:channel name="T" type="integer" max="2.14748E9" units="dev"/>
        </inkml:traceFormat>
        <inkml:channelProperties>
          <inkml:channelProperty channel="X" name="resolution" value="144.92754" units="1/cm"/>
          <inkml:channelProperty channel="Y" name="resolution" value="86.41026" units="1/cm"/>
          <inkml:channelProperty channel="T" name="resolution" value="1" units="1/dev"/>
        </inkml:channelProperties>
      </inkml:inkSource>
      <inkml:timestamp xml:id="ts0" timeString="2019-04-24T18:41:04.549"/>
    </inkml:context>
    <inkml:brush xml:id="br0">
      <inkml:brushProperty name="width" value="0.08333" units="cm"/>
      <inkml:brushProperty name="height" value="0.08333" units="cm"/>
      <inkml:brushProperty name="fitToCurve" value="1"/>
    </inkml:brush>
  </inkml:definitions>
  <inkml:trace contextRef="#ctx0" brushRef="#br0">0 0 0</inkml:trace>
  <inkml:trace contextRef="#ctx0" brushRef="#br0" timeOffset="696.1104">137-687 0</inkml:trace>
  <inkml:trace contextRef="#ctx0" brushRef="#br0" timeOffset="3455.9912">274-584 0</inkml:trace>
</inkml:ink>
</file>

<file path=ppt/ink/ink4.xml><?xml version="1.0" encoding="utf-8"?>
<inkml:ink xmlns:inkml="http://www.w3.org/2003/InkML">
  <inkml:definitions>
    <inkml:context xml:id="ctx0">
      <inkml:inkSource xml:id="inkSrc0">
        <inkml:traceFormat>
          <inkml:channel name="X" type="integer" max="4000" units="cm"/>
          <inkml:channel name="Y" type="integer" max="1348" units="cm"/>
          <inkml:channel name="T" type="integer" max="2.14748E9" units="dev"/>
        </inkml:traceFormat>
        <inkml:channelProperties>
          <inkml:channelProperty channel="X" name="resolution" value="144.92754" units="1/cm"/>
          <inkml:channelProperty channel="Y" name="resolution" value="86.41026" units="1/cm"/>
          <inkml:channelProperty channel="T" name="resolution" value="1" units="1/dev"/>
        </inkml:channelProperties>
      </inkml:inkSource>
      <inkml:timestamp xml:id="ts0" timeString="2019-04-24T18:41:06.598"/>
    </inkml:context>
    <inkml:brush xml:id="br0">
      <inkml:brushProperty name="width" value="0.08333" units="cm"/>
      <inkml:brushProperty name="height" value="0.08333" units="cm"/>
      <inkml:brushProperty name="fitToCurve" value="1"/>
    </inkml:brush>
  </inkml:definitions>
  <inkml:trace contextRef="#ctx0" brushRef="#br0">0 0 0</inkml:trace>
  <inkml:trace contextRef="#ctx0" brushRef="#br0" timeOffset="-472.1679">-1545 1029 0</inkml:trace>
  <inkml:trace contextRef="#ctx0" brushRef="#br0" timeOffset="575.9177">9611-378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10E10DD-E99D-489D-830C-45F17204EE3F}" type="datetimeFigureOut">
              <a:rPr lang="en-US" smtClean="0"/>
              <a:t>11/8/2019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BD92DA7-157D-4185-942D-A9F33BB6039C}" type="slidenum">
              <a:rPr lang="en-US" smtClean="0"/>
              <a:t>‹#›</a:t>
            </a:fld>
            <a:endParaRPr lang="en-US"/>
          </a:p>
        </p:txBody>
      </p:sp>
    </p:spTree>
    <p:extLst>
      <p:ext uri="{BB962C8B-B14F-4D97-AF65-F5344CB8AC3E}">
        <p14:creationId xmlns:p14="http://schemas.microsoft.com/office/powerpoint/2010/main" val="2574037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aseline="0" dirty="0" smtClean="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484431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ISAM</a:t>
            </a:r>
          </a:p>
          <a:p>
            <a:r>
              <a:rPr lang="en-US" dirty="0"/>
              <a:t>Hello everyone, this is Isam.  </a:t>
            </a:r>
            <a:r>
              <a:rPr lang="en-US" b="0" dirty="0" err="1"/>
              <a:t>Alli</a:t>
            </a:r>
            <a:r>
              <a:rPr lang="en-US" b="0" dirty="0"/>
              <a:t> </a:t>
            </a:r>
            <a:r>
              <a:rPr lang="en-US" dirty="0">
                <a:solidFill>
                  <a:schemeClr val="bg1">
                    <a:lumMod val="20000"/>
                    <a:lumOff val="80000"/>
                  </a:schemeClr>
                </a:solidFill>
              </a:rPr>
              <a:t>Steiner</a:t>
            </a:r>
            <a:r>
              <a:rPr lang="en-US" dirty="0"/>
              <a:t> </a:t>
            </a:r>
            <a:r>
              <a:rPr lang="en-US" b="0" dirty="0" smtClean="0"/>
              <a:t>is a </a:t>
            </a:r>
            <a:r>
              <a:rPr lang="en-US" b="0" dirty="0"/>
              <a:t>member of our TA </a:t>
            </a:r>
            <a:r>
              <a:rPr lang="en-US" b="0" dirty="0" smtClean="0"/>
              <a:t>team from GDIT/</a:t>
            </a:r>
            <a:r>
              <a:rPr lang="en-US" dirty="0"/>
              <a:t>Mathematica Policy Research collaboration.  She</a:t>
            </a:r>
            <a:r>
              <a:rPr lang="en-US" b="0" dirty="0" smtClean="0"/>
              <a:t> </a:t>
            </a:r>
            <a:r>
              <a:rPr lang="en-US" b="0" dirty="0"/>
              <a:t>will be walking us through this portion of the call.    </a:t>
            </a:r>
          </a:p>
          <a:p>
            <a:endParaRPr lang="en-US" dirty="0"/>
          </a:p>
          <a:p>
            <a:r>
              <a:rPr lang="en-US" dirty="0"/>
              <a:t>……</a:t>
            </a:r>
            <a:r>
              <a:rPr lang="en-US" dirty="0" err="1"/>
              <a:t>Alli</a:t>
            </a:r>
            <a:r>
              <a:rPr lang="en-US" dirty="0"/>
              <a:t>……</a:t>
            </a:r>
          </a:p>
          <a:p>
            <a:endParaRPr lang="en-US" dirty="0"/>
          </a:p>
          <a:p>
            <a:endParaRPr lang="en-US" dirty="0"/>
          </a:p>
          <a:p>
            <a:r>
              <a:rPr lang="en-US" dirty="0"/>
              <a:t>(*</a:t>
            </a:r>
            <a:r>
              <a:rPr lang="en-US" dirty="0" err="1"/>
              <a:t>Alli</a:t>
            </a:r>
            <a:r>
              <a:rPr lang="en-US" dirty="0"/>
              <a:t> will introduce herself )as a member of the TA team*</a:t>
            </a:r>
          </a:p>
          <a:p>
            <a:pPr defTabSz="931723">
              <a:defRPr/>
            </a:pPr>
            <a:endParaRPr lang="en-US" b="1" u="sng" dirty="0"/>
          </a:p>
          <a:p>
            <a:pPr defTabSz="931723">
              <a:defRPr/>
            </a:pPr>
            <a:r>
              <a:rPr lang="en-US" b="1" u="sng" dirty="0"/>
              <a:t>ALLI</a:t>
            </a:r>
          </a:p>
          <a:p>
            <a:endParaRPr lang="en-US" dirty="0"/>
          </a:p>
          <a:p>
            <a:r>
              <a:rPr lang="en-US" dirty="0"/>
              <a:t>Over the next 10-15 minutes, we’re going to give a brief overview of the WISEWOMAN data management system and then do a live demo of the system.</a:t>
            </a:r>
          </a:p>
          <a:p>
            <a:endParaRPr lang="en-US" dirty="0"/>
          </a:p>
          <a:p>
            <a:endParaRPr lang="en-US" dirty="0"/>
          </a:p>
        </p:txBody>
      </p:sp>
      <p:sp>
        <p:nvSpPr>
          <p:cNvPr id="4" name="Slide Number Placeholder 3"/>
          <p:cNvSpPr>
            <a:spLocks noGrp="1"/>
          </p:cNvSpPr>
          <p:nvPr>
            <p:ph type="sldNum" sz="quarter" idx="10"/>
          </p:nvPr>
        </p:nvSpPr>
        <p:spPr/>
        <p:txBody>
          <a:bodyPr/>
          <a:lstStyle/>
          <a:p>
            <a:pPr defTabSz="931774">
              <a:defRPr/>
            </a:pPr>
            <a:fld id="{891E3ABC-E309-4E0C-9A7D-615EFA836D67}" type="slidenum">
              <a:rPr lang="en-US">
                <a:solidFill>
                  <a:prstClr val="black"/>
                </a:solidFill>
                <a:latin typeface="Calibri"/>
              </a:rPr>
              <a:pPr defTabSz="931774">
                <a:defRPr/>
              </a:pPr>
              <a:t>2</a:t>
            </a:fld>
            <a:endParaRPr lang="en-US" dirty="0">
              <a:solidFill>
                <a:prstClr val="black"/>
              </a:solidFill>
              <a:latin typeface="Calibri"/>
            </a:endParaRPr>
          </a:p>
        </p:txBody>
      </p:sp>
    </p:spTree>
    <p:extLst>
      <p:ext uri="{BB962C8B-B14F-4D97-AF65-F5344CB8AC3E}">
        <p14:creationId xmlns:p14="http://schemas.microsoft.com/office/powerpoint/2010/main" val="1042828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u="sng" dirty="0"/>
              <a:t>ALLI</a:t>
            </a:r>
          </a:p>
          <a:p>
            <a:pPr lvl="0"/>
            <a:r>
              <a:rPr lang="en-US" dirty="0"/>
              <a:t>Overview of DMS 3.0 (2 minutes) </a:t>
            </a:r>
          </a:p>
          <a:p>
            <a:pPr lvl="0"/>
            <a:endParaRPr lang="en-US" dirty="0"/>
          </a:p>
          <a:p>
            <a:pPr lvl="0"/>
            <a:r>
              <a:rPr lang="en-US" dirty="0"/>
              <a:t>What is DMS 3.0? </a:t>
            </a:r>
          </a:p>
          <a:p>
            <a:pPr lvl="1"/>
            <a:r>
              <a:rPr lang="en-US" dirty="0"/>
              <a:t>Explanation of the purpose of DMS 3.0 and how it is </a:t>
            </a:r>
            <a:r>
              <a:rPr lang="en-US" dirty="0" smtClean="0"/>
              <a:t>use</a:t>
            </a:r>
            <a:endParaRPr lang="en-US" dirty="0"/>
          </a:p>
          <a:p>
            <a:pPr lvl="1"/>
            <a:r>
              <a:rPr lang="en-US" b="0" i="0" dirty="0" smtClean="0"/>
              <a:t>MDE files will be due the first Monday</a:t>
            </a:r>
            <a:r>
              <a:rPr lang="en-US" b="0" i="0" baseline="0" dirty="0" smtClean="0"/>
              <a:t> of June and December of each reporting year</a:t>
            </a:r>
          </a:p>
          <a:p>
            <a:pPr lvl="1"/>
            <a:endParaRPr lang="en-US" i="0" dirty="0" smtClean="0"/>
          </a:p>
          <a:p>
            <a:r>
              <a:rPr lang="en-US" i="1" dirty="0" smtClean="0"/>
              <a:t>DMS 3.0 is the third iteration of the online system where recipients can upload, validate and submit their minimum data elements files, or MDE files and access key reporting resources. For this cooperative agreement, </a:t>
            </a:r>
            <a:r>
              <a:rPr lang="en-US" b="0" i="1" dirty="0" smtClean="0"/>
              <a:t>MDE files will be due the first Monday</a:t>
            </a:r>
            <a:r>
              <a:rPr lang="en-US" b="0" i="1" baseline="0" dirty="0" smtClean="0"/>
              <a:t> of June and December of each reporting year.  </a:t>
            </a:r>
            <a:r>
              <a:rPr lang="en-US" b="0" i="1" dirty="0" smtClean="0"/>
              <a:t>For example, the June submission will be due Monday, June 3.</a:t>
            </a:r>
            <a:endParaRPr lang="en-US" b="0" dirty="0" smtClean="0"/>
          </a:p>
          <a:p>
            <a:endParaRPr lang="en-US" b="0" dirty="0"/>
          </a:p>
          <a:p>
            <a:endParaRPr lang="en-US" dirty="0"/>
          </a:p>
          <a:p>
            <a:endParaRPr lang="en-US" dirty="0"/>
          </a:p>
        </p:txBody>
      </p:sp>
      <p:sp>
        <p:nvSpPr>
          <p:cNvPr id="4" name="Slide Number Placeholder 3"/>
          <p:cNvSpPr>
            <a:spLocks noGrp="1"/>
          </p:cNvSpPr>
          <p:nvPr>
            <p:ph type="sldNum" sz="quarter" idx="10"/>
          </p:nvPr>
        </p:nvSpPr>
        <p:spPr/>
        <p:txBody>
          <a:bodyPr/>
          <a:lstStyle/>
          <a:p>
            <a:pPr defTabSz="931774">
              <a:defRPr/>
            </a:pPr>
            <a:fld id="{891E3ABC-E309-4E0C-9A7D-615EFA836D67}" type="slidenum">
              <a:rPr lang="en-US">
                <a:solidFill>
                  <a:prstClr val="black"/>
                </a:solidFill>
                <a:latin typeface="Calibri"/>
              </a:rPr>
              <a:pPr defTabSz="931774">
                <a:defRPr/>
              </a:pPr>
              <a:t>3</a:t>
            </a:fld>
            <a:endParaRPr lang="en-US" dirty="0">
              <a:solidFill>
                <a:prstClr val="black"/>
              </a:solidFill>
              <a:latin typeface="Calibri"/>
            </a:endParaRPr>
          </a:p>
        </p:txBody>
      </p:sp>
    </p:spTree>
    <p:extLst>
      <p:ext uri="{BB962C8B-B14F-4D97-AF65-F5344CB8AC3E}">
        <p14:creationId xmlns:p14="http://schemas.microsoft.com/office/powerpoint/2010/main" val="3707801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u="sng" dirty="0"/>
              <a:t>ALLI</a:t>
            </a:r>
          </a:p>
          <a:p>
            <a:pPr lvl="0"/>
            <a:r>
              <a:rPr lang="en-US" dirty="0" smtClean="0"/>
              <a:t>The time period variable  “</a:t>
            </a:r>
            <a:r>
              <a:rPr lang="en-US" dirty="0" err="1" smtClean="0"/>
              <a:t>Timeper</a:t>
            </a:r>
            <a:r>
              <a:rPr lang="en-US" dirty="0" smtClean="0"/>
              <a:t>” </a:t>
            </a:r>
            <a:r>
              <a:rPr lang="en-US" dirty="0"/>
              <a:t>(slide 5)</a:t>
            </a:r>
          </a:p>
          <a:p>
            <a:r>
              <a:rPr lang="en-US" i="1" dirty="0"/>
              <a:t>The </a:t>
            </a:r>
            <a:r>
              <a:rPr lang="en-US" i="1" dirty="0" smtClean="0"/>
              <a:t>two MDE submissions per program year align </a:t>
            </a:r>
            <a:r>
              <a:rPr lang="en-US" i="1" dirty="0"/>
              <a:t>with the fiscal year. </a:t>
            </a:r>
            <a:endParaRPr lang="en-US" dirty="0"/>
          </a:p>
          <a:p>
            <a:r>
              <a:rPr lang="en-US" i="1" dirty="0"/>
              <a:t>The first </a:t>
            </a:r>
            <a:r>
              <a:rPr lang="en-US" i="1" dirty="0" smtClean="0"/>
              <a:t>submission </a:t>
            </a:r>
            <a:r>
              <a:rPr lang="en-US" i="1" dirty="0"/>
              <a:t>period will include records for participants </a:t>
            </a:r>
            <a:r>
              <a:rPr lang="en-US" i="1" dirty="0" smtClean="0"/>
              <a:t>from 01/01/2019 to 3/31/2019. </a:t>
            </a:r>
            <a:r>
              <a:rPr lang="en-US" i="1" dirty="0"/>
              <a:t>Recipients are not expected to have any data </a:t>
            </a:r>
            <a:r>
              <a:rPr lang="en-US" i="1" dirty="0" smtClean="0"/>
              <a:t>prior to January 1</a:t>
            </a:r>
            <a:r>
              <a:rPr lang="en-US" i="1" baseline="30000" dirty="0" smtClean="0"/>
              <a:t>st</a:t>
            </a:r>
            <a:r>
              <a:rPr lang="en-US" i="1" dirty="0" smtClean="0"/>
              <a:t> of this year.  </a:t>
            </a:r>
            <a:endParaRPr lang="en-US" dirty="0"/>
          </a:p>
        </p:txBody>
      </p:sp>
      <p:sp>
        <p:nvSpPr>
          <p:cNvPr id="4" name="Slide Number Placeholder 3"/>
          <p:cNvSpPr>
            <a:spLocks noGrp="1"/>
          </p:cNvSpPr>
          <p:nvPr>
            <p:ph type="sldNum" sz="quarter" idx="10"/>
          </p:nvPr>
        </p:nvSpPr>
        <p:spPr/>
        <p:txBody>
          <a:bodyPr/>
          <a:lstStyle/>
          <a:p>
            <a:pPr defTabSz="931774">
              <a:defRPr/>
            </a:pPr>
            <a:fld id="{891E3ABC-E309-4E0C-9A7D-615EFA836D67}" type="slidenum">
              <a:rPr lang="en-US">
                <a:solidFill>
                  <a:prstClr val="black"/>
                </a:solidFill>
                <a:latin typeface="Calibri"/>
              </a:rPr>
              <a:pPr defTabSz="931774">
                <a:defRPr/>
              </a:pPr>
              <a:t>4</a:t>
            </a:fld>
            <a:endParaRPr lang="en-US" dirty="0">
              <a:solidFill>
                <a:prstClr val="black"/>
              </a:solidFill>
              <a:latin typeface="Calibri"/>
            </a:endParaRPr>
          </a:p>
        </p:txBody>
      </p:sp>
    </p:spTree>
    <p:extLst>
      <p:ext uri="{BB962C8B-B14F-4D97-AF65-F5344CB8AC3E}">
        <p14:creationId xmlns:p14="http://schemas.microsoft.com/office/powerpoint/2010/main" val="1859325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23">
              <a:defRPr/>
            </a:pPr>
            <a:r>
              <a:rPr lang="en-US" b="1" i="1" u="sng" dirty="0"/>
              <a:t>ALLI</a:t>
            </a:r>
          </a:p>
          <a:p>
            <a:pPr defTabSz="931723">
              <a:defRPr/>
            </a:pPr>
            <a:r>
              <a:rPr lang="en-US" i="1" dirty="0"/>
              <a:t>The website for accessing DMS 3.0 is shown on this slide; if you need to request log-in credentials, please contact your CDC project officer. Typically the data manager and/or program manager will have access to the system. Please also note that the system performance is best in chrome, but works fine with other browsers as well. </a:t>
            </a:r>
            <a:endParaRPr lang="en-US" dirty="0"/>
          </a:p>
          <a:p>
            <a:endParaRPr lang="en-US" dirty="0"/>
          </a:p>
        </p:txBody>
      </p:sp>
      <p:sp>
        <p:nvSpPr>
          <p:cNvPr id="4" name="Slide Number Placeholder 3"/>
          <p:cNvSpPr>
            <a:spLocks noGrp="1"/>
          </p:cNvSpPr>
          <p:nvPr>
            <p:ph type="sldNum" sz="quarter" idx="10"/>
          </p:nvPr>
        </p:nvSpPr>
        <p:spPr/>
        <p:txBody>
          <a:bodyPr/>
          <a:lstStyle/>
          <a:p>
            <a:pPr defTabSz="931774">
              <a:defRPr/>
            </a:pPr>
            <a:fld id="{891E3ABC-E309-4E0C-9A7D-615EFA836D67}" type="slidenum">
              <a:rPr lang="en-US">
                <a:solidFill>
                  <a:prstClr val="black"/>
                </a:solidFill>
                <a:latin typeface="Calibri"/>
              </a:rPr>
              <a:pPr defTabSz="931774">
                <a:defRPr/>
              </a:pPr>
              <a:t>5</a:t>
            </a:fld>
            <a:endParaRPr lang="en-US" dirty="0">
              <a:solidFill>
                <a:prstClr val="black"/>
              </a:solidFill>
              <a:latin typeface="Calibri"/>
            </a:endParaRPr>
          </a:p>
        </p:txBody>
      </p:sp>
    </p:spTree>
    <p:extLst>
      <p:ext uri="{BB962C8B-B14F-4D97-AF65-F5344CB8AC3E}">
        <p14:creationId xmlns:p14="http://schemas.microsoft.com/office/powerpoint/2010/main" val="902347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ALLI</a:t>
            </a:r>
          </a:p>
          <a:p>
            <a:endParaRPr lang="en-US" i="1" dirty="0"/>
          </a:p>
          <a:p>
            <a:r>
              <a:rPr lang="en-US" i="1" dirty="0"/>
              <a:t>Now I am going to sign into DMS using my log in credentials. </a:t>
            </a:r>
            <a:endParaRPr lang="en-US" dirty="0"/>
          </a:p>
          <a:p>
            <a:r>
              <a:rPr lang="en-US" dirty="0"/>
              <a:t> </a:t>
            </a:r>
          </a:p>
          <a:p>
            <a:r>
              <a:rPr lang="en-US" dirty="0"/>
              <a:t>(Briefly explain how each of the following resources should be used )</a:t>
            </a:r>
          </a:p>
          <a:p>
            <a:r>
              <a:rPr lang="en-US" dirty="0"/>
              <a:t> </a:t>
            </a:r>
          </a:p>
          <a:p>
            <a:r>
              <a:rPr lang="en-US" i="1" dirty="0"/>
              <a:t>Under the Docs tab, and then Data TA Documentation, you will find several key resources:</a:t>
            </a:r>
            <a:endParaRPr lang="en-US" dirty="0"/>
          </a:p>
          <a:p>
            <a:pPr lvl="0"/>
            <a:r>
              <a:rPr lang="en-US" b="1" i="1" dirty="0"/>
              <a:t>MDE Manual</a:t>
            </a:r>
            <a:r>
              <a:rPr lang="en-US" i="1" dirty="0"/>
              <a:t>: Specifies each MDE, including the description, formatting, and how the item is used. Appendices contain guidance on data validation, submission, and data quality </a:t>
            </a:r>
            <a:endParaRPr lang="en-US" dirty="0"/>
          </a:p>
          <a:p>
            <a:pPr lvl="0"/>
            <a:r>
              <a:rPr lang="en-US" b="1" i="1" dirty="0"/>
              <a:t>SQL Edits Spreadsheet</a:t>
            </a:r>
            <a:r>
              <a:rPr lang="en-US" i="1" dirty="0"/>
              <a:t>: Details decision rules that prompt data quality checks and errors in the validation file</a:t>
            </a:r>
            <a:endParaRPr lang="en-US" dirty="0"/>
          </a:p>
          <a:p>
            <a:pPr lvl="0"/>
            <a:r>
              <a:rPr lang="en-US" b="1" i="1" dirty="0"/>
              <a:t>Quick Reference Guide</a:t>
            </a:r>
            <a:r>
              <a:rPr lang="en-US" i="1" dirty="0"/>
              <a:t>: Provides an overview of how to access DMS 3.0, upload and validate a file, view the validation summary, and access miscellaneous reporting forms</a:t>
            </a:r>
            <a:endParaRPr lang="en-US" dirty="0"/>
          </a:p>
          <a:p>
            <a:pPr lvl="0"/>
            <a:r>
              <a:rPr lang="en-US" b="1" i="1" dirty="0"/>
              <a:t>Fact Sheet on Multiple Entry MDE</a:t>
            </a:r>
            <a:r>
              <a:rPr lang="en-US" i="1" dirty="0"/>
              <a:t>s: Provides guidance on MDEs that require reporting multiple measurements or values within a single item in the MDE file</a:t>
            </a:r>
            <a:endParaRPr lang="en-US" dirty="0"/>
          </a:p>
          <a:p>
            <a:pPr lvl="0"/>
            <a:r>
              <a:rPr lang="en-US" b="1" i="1" dirty="0"/>
              <a:t>LSP/HC Supplemental Reporting Form and Guidance</a:t>
            </a:r>
            <a:r>
              <a:rPr lang="en-US" i="1" dirty="0"/>
              <a:t>: Provides guidance for recipients that choose to submit data for lifestyle program and health coaching referrals and sessions that exceed the capacity of the MDE file</a:t>
            </a:r>
            <a:endParaRPr lang="en-US" dirty="0"/>
          </a:p>
          <a:p>
            <a:endParaRPr lang="en-US" dirty="0"/>
          </a:p>
        </p:txBody>
      </p:sp>
      <p:sp>
        <p:nvSpPr>
          <p:cNvPr id="4" name="Slide Number Placeholder 3"/>
          <p:cNvSpPr>
            <a:spLocks noGrp="1"/>
          </p:cNvSpPr>
          <p:nvPr>
            <p:ph type="sldNum" sz="quarter" idx="10"/>
          </p:nvPr>
        </p:nvSpPr>
        <p:spPr/>
        <p:txBody>
          <a:bodyPr/>
          <a:lstStyle/>
          <a:p>
            <a:pPr defTabSz="931774">
              <a:defRPr/>
            </a:pPr>
            <a:fld id="{891E3ABC-E309-4E0C-9A7D-615EFA836D67}" type="slidenum">
              <a:rPr lang="en-US">
                <a:solidFill>
                  <a:prstClr val="black"/>
                </a:solidFill>
                <a:latin typeface="Calibri"/>
              </a:rPr>
              <a:pPr defTabSz="931774">
                <a:defRPr/>
              </a:pPr>
              <a:t>6</a:t>
            </a:fld>
            <a:endParaRPr lang="en-US" dirty="0">
              <a:solidFill>
                <a:prstClr val="black"/>
              </a:solidFill>
              <a:latin typeface="Calibri"/>
            </a:endParaRPr>
          </a:p>
        </p:txBody>
      </p:sp>
    </p:spTree>
    <p:extLst>
      <p:ext uri="{BB962C8B-B14F-4D97-AF65-F5344CB8AC3E}">
        <p14:creationId xmlns:p14="http://schemas.microsoft.com/office/powerpoint/2010/main" val="1597180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Isam</a:t>
            </a:r>
          </a:p>
          <a:p>
            <a:r>
              <a:rPr lang="en-US" dirty="0" smtClean="0"/>
              <a:t>Fo</a:t>
            </a:r>
            <a:r>
              <a:rPr lang="en-US" baseline="0" dirty="0" smtClean="0"/>
              <a:t>r more information about the system and the Demo today please contact the WISEWOMAN TA team at the email displayed here.</a:t>
            </a:r>
          </a:p>
          <a:p>
            <a:endParaRPr lang="en-US" baseline="0" dirty="0" smtClean="0"/>
          </a:p>
          <a:p>
            <a:r>
              <a:rPr lang="en-US" dirty="0" smtClean="0"/>
              <a:t>That</a:t>
            </a:r>
            <a:r>
              <a:rPr lang="en-US" baseline="0" dirty="0" smtClean="0"/>
              <a:t> concludes the content portion of our Data update.  </a:t>
            </a:r>
          </a:p>
          <a:p>
            <a:endParaRPr lang="en-US" baseline="0" dirty="0" smtClean="0"/>
          </a:p>
          <a:p>
            <a:r>
              <a:rPr lang="en-US" baseline="0" dirty="0" smtClean="0"/>
              <a:t>At this time we will open the line for questions</a:t>
            </a:r>
          </a:p>
          <a:p>
            <a:endParaRPr lang="en-US" baseline="0" dirty="0" smtClean="0"/>
          </a:p>
          <a:p>
            <a:r>
              <a:rPr lang="en-US" baseline="0" dirty="0" smtClean="0"/>
              <a:t>Operator please open the line to allow for questions.</a:t>
            </a:r>
            <a:endParaRPr lang="en-US" dirty="0" smtClean="0"/>
          </a:p>
          <a:p>
            <a:endParaRPr lang="en-US" dirty="0" smtClean="0"/>
          </a:p>
          <a:p>
            <a:pPr algn="ctr"/>
            <a:r>
              <a:rPr lang="en-US" i="1" baseline="0" dirty="0" smtClean="0"/>
              <a:t>(&gt;&gt;&gt;&gt;&gt;&gt;&gt;After the operator says:  Your lines are now open say:   </a:t>
            </a:r>
          </a:p>
          <a:p>
            <a:pPr algn="ctr"/>
            <a:r>
              <a:rPr lang="en-US" i="1" baseline="0" dirty="0" smtClean="0"/>
              <a:t>“Please remember you may use the chat box to  submit your questions as well”&lt;&lt;&lt;&lt;&lt;&lt;&lt;&lt;&lt;&lt;)</a:t>
            </a:r>
          </a:p>
        </p:txBody>
      </p:sp>
      <p:sp>
        <p:nvSpPr>
          <p:cNvPr id="4" name="Slide Number Placeholder 3"/>
          <p:cNvSpPr>
            <a:spLocks noGrp="1"/>
          </p:cNvSpPr>
          <p:nvPr>
            <p:ph type="sldNum" sz="quarter" idx="10"/>
          </p:nvPr>
        </p:nvSpPr>
        <p:spPr/>
        <p:txBody>
          <a:bodyPr/>
          <a:lstStyle/>
          <a:p>
            <a:pPr defTabSz="931774">
              <a:defRPr/>
            </a:pPr>
            <a:fld id="{891E3ABC-E309-4E0C-9A7D-615EFA836D67}" type="slidenum">
              <a:rPr lang="en-US">
                <a:solidFill>
                  <a:prstClr val="black"/>
                </a:solidFill>
                <a:latin typeface="Calibri"/>
              </a:rPr>
              <a:pPr defTabSz="931774">
                <a:defRPr/>
              </a:pPr>
              <a:t>7</a:t>
            </a:fld>
            <a:endParaRPr lang="en-US" dirty="0">
              <a:solidFill>
                <a:prstClr val="black"/>
              </a:solidFill>
              <a:latin typeface="Calibri"/>
            </a:endParaRPr>
          </a:p>
        </p:txBody>
      </p:sp>
    </p:spTree>
    <p:extLst>
      <p:ext uri="{BB962C8B-B14F-4D97-AF65-F5344CB8AC3E}">
        <p14:creationId xmlns:p14="http://schemas.microsoft.com/office/powerpoint/2010/main" val="3277529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2C8422-E98E-428D-8E6B-AC184412E4D0}"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BD578-6CAE-42FD-BF84-C6E032DD8E76}" type="slidenum">
              <a:rPr lang="en-US" smtClean="0"/>
              <a:t>‹#›</a:t>
            </a:fld>
            <a:endParaRPr lang="en-US"/>
          </a:p>
        </p:txBody>
      </p:sp>
    </p:spTree>
    <p:extLst>
      <p:ext uri="{BB962C8B-B14F-4D97-AF65-F5344CB8AC3E}">
        <p14:creationId xmlns:p14="http://schemas.microsoft.com/office/powerpoint/2010/main" val="398141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2C8422-E98E-428D-8E6B-AC184412E4D0}"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BD578-6CAE-42FD-BF84-C6E032DD8E76}" type="slidenum">
              <a:rPr lang="en-US" smtClean="0"/>
              <a:t>‹#›</a:t>
            </a:fld>
            <a:endParaRPr lang="en-US"/>
          </a:p>
        </p:txBody>
      </p:sp>
    </p:spTree>
    <p:extLst>
      <p:ext uri="{BB962C8B-B14F-4D97-AF65-F5344CB8AC3E}">
        <p14:creationId xmlns:p14="http://schemas.microsoft.com/office/powerpoint/2010/main" val="1142558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2C8422-E98E-428D-8E6B-AC184412E4D0}"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BD578-6CAE-42FD-BF84-C6E032DD8E76}" type="slidenum">
              <a:rPr lang="en-US" smtClean="0"/>
              <a:t>‹#›</a:t>
            </a:fld>
            <a:endParaRPr lang="en-US"/>
          </a:p>
        </p:txBody>
      </p:sp>
    </p:spTree>
    <p:extLst>
      <p:ext uri="{BB962C8B-B14F-4D97-AF65-F5344CB8AC3E}">
        <p14:creationId xmlns:p14="http://schemas.microsoft.com/office/powerpoint/2010/main" val="20911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a:xfrm>
            <a:off x="609600" y="1981200"/>
            <a:ext cx="10972800" cy="1676400"/>
          </a:xfrm>
          <a:prstGeom prst="rect">
            <a:avLst/>
          </a:prstGeom>
        </p:spPr>
        <p:txBody>
          <a:bodyPr/>
          <a:lstStyle>
            <a:lvl1pPr>
              <a:lnSpc>
                <a:spcPts val="3000"/>
              </a:lnSpc>
              <a:defRPr sz="2800" b="1" baseline="0">
                <a:solidFill>
                  <a:schemeClr val="bg1"/>
                </a:solidFill>
                <a:effectLst/>
                <a:latin typeface="Calibri" pitchFamily="34" charset="0"/>
              </a:defRPr>
            </a:lvl1pPr>
          </a:lstStyle>
          <a:p>
            <a:endParaRPr lang="en-US" dirty="0"/>
          </a:p>
        </p:txBody>
      </p:sp>
      <p:sp>
        <p:nvSpPr>
          <p:cNvPr id="5" name="Subtitle 2"/>
          <p:cNvSpPr>
            <a:spLocks noGrp="1"/>
          </p:cNvSpPr>
          <p:nvPr>
            <p:ph type="subTitle" idx="1"/>
          </p:nvPr>
        </p:nvSpPr>
        <p:spPr>
          <a:xfrm>
            <a:off x="1828800" y="3886200"/>
            <a:ext cx="8534400" cy="457200"/>
          </a:xfrm>
          <a:prstGeom prst="rect">
            <a:avLst/>
          </a:prstGeom>
        </p:spPr>
        <p:txBody>
          <a:bodyPr/>
          <a:lstStyle>
            <a:lvl1pPr marL="0" indent="0" algn="ctr">
              <a:buNone/>
              <a:defRPr sz="20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smtClean="0"/>
          </a:p>
        </p:txBody>
      </p:sp>
      <p:sp>
        <p:nvSpPr>
          <p:cNvPr id="9" name="Text Placeholder 8"/>
          <p:cNvSpPr>
            <a:spLocks noGrp="1"/>
          </p:cNvSpPr>
          <p:nvPr>
            <p:ph type="body" sz="quarter" idx="10"/>
          </p:nvPr>
        </p:nvSpPr>
        <p:spPr>
          <a:xfrm>
            <a:off x="1828800" y="4267200"/>
            <a:ext cx="8534400" cy="1295400"/>
          </a:xfrm>
          <a:prstGeom prst="rect">
            <a:avLst/>
          </a:prstGeom>
        </p:spPr>
        <p:txBody>
          <a:bodyPr/>
          <a:lstStyle>
            <a:lvl1pPr algn="ctr">
              <a:lnSpc>
                <a:spcPts val="2000"/>
              </a:lnSpc>
              <a:buNone/>
              <a:defRPr sz="18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Tree>
    <p:extLst>
      <p:ext uri="{BB962C8B-B14F-4D97-AF65-F5344CB8AC3E}">
        <p14:creationId xmlns:p14="http://schemas.microsoft.com/office/powerpoint/2010/main" val="2047509615"/>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sic Content Bad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nchor="b" anchorCtr="0"/>
          <a:lstStyle>
            <a:lvl1pPr>
              <a:lnSpc>
                <a:spcPts val="3000"/>
              </a:lnSpc>
              <a:defRPr sz="2800" b="1" baseline="0">
                <a:solidFill>
                  <a:schemeClr val="bg1"/>
                </a:solidFill>
                <a:effectLst/>
                <a:latin typeface="Calibri" pitchFamily="34" charset="0"/>
              </a:defRPr>
            </a:lvl1pPr>
          </a:lstStyle>
          <a:p>
            <a:endParaRPr lang="en-US" dirty="0"/>
          </a:p>
        </p:txBody>
      </p:sp>
      <p:sp>
        <p:nvSpPr>
          <p:cNvPr id="3" name="Content Placeholder 2"/>
          <p:cNvSpPr>
            <a:spLocks noGrp="1"/>
          </p:cNvSpPr>
          <p:nvPr>
            <p:ph idx="1"/>
          </p:nvPr>
        </p:nvSpPr>
        <p:spPr>
          <a:xfrm>
            <a:off x="609600" y="1600201"/>
            <a:ext cx="10972800" cy="4800599"/>
          </a:xfrm>
          <a:prstGeom prst="rect">
            <a:avLst/>
          </a:prstGeom>
        </p:spPr>
        <p:txBody>
          <a:bodyPr/>
          <a:lstStyle>
            <a:lvl1pPr marL="342900" indent="-342900">
              <a:buClr>
                <a:schemeClr val="bg1"/>
              </a:buClr>
              <a:buSzPct val="70000"/>
              <a:buFont typeface="Wingdings" pitchFamily="2" charset="2"/>
              <a:buChar char="§"/>
              <a:defRPr sz="2400" b="1" baseline="0">
                <a:solidFill>
                  <a:schemeClr val="bg2"/>
                </a:solidFill>
                <a:latin typeface="Calibri" pitchFamily="34" charset="0"/>
              </a:defRPr>
            </a:lvl1pPr>
            <a:lvl2pPr marL="742950" indent="-285750">
              <a:buClr>
                <a:schemeClr val="bg1"/>
              </a:buClr>
              <a:buSzPct val="100000"/>
              <a:buFont typeface="Arial" pitchFamily="34" charset="0"/>
              <a:buChar char="•"/>
              <a:defRPr sz="2000">
                <a:solidFill>
                  <a:schemeClr val="bg2"/>
                </a:solidFill>
              </a:defRPr>
            </a:lvl2pPr>
            <a:lvl3pPr marL="1143000" indent="-228600">
              <a:buClr>
                <a:schemeClr val="bg1"/>
              </a:buClr>
              <a:buSzPct val="100000"/>
              <a:buFont typeface="Courier New" pitchFamily="49" charset="0"/>
              <a:buChar char="o"/>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endParaRPr lang="en-US" dirty="0" smtClean="0"/>
          </a:p>
          <a:p>
            <a:pPr lvl="1"/>
            <a:endParaRPr lang="en-US" dirty="0" smtClean="0"/>
          </a:p>
          <a:p>
            <a:pPr lvl="2"/>
            <a:endParaRPr lang="en-US" dirty="0" smtClean="0"/>
          </a:p>
          <a:p>
            <a:pPr lvl="3"/>
            <a:endParaRPr lang="en-US" dirty="0"/>
          </a:p>
        </p:txBody>
      </p:sp>
    </p:spTree>
    <p:extLst>
      <p:ext uri="{BB962C8B-B14F-4D97-AF65-F5344CB8AC3E}">
        <p14:creationId xmlns:p14="http://schemas.microsoft.com/office/powerpoint/2010/main" val="3356238255"/>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Bad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828800" y="3886200"/>
            <a:ext cx="8534400" cy="457200"/>
          </a:xfrm>
          <a:prstGeom prst="rect">
            <a:avLst/>
          </a:prstGeom>
        </p:spPr>
        <p:txBody>
          <a:bodyPr/>
          <a:lstStyle>
            <a:lvl1pPr marL="0" indent="0" algn="ctr">
              <a:buNone/>
              <a:defRPr sz="20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smtClean="0"/>
          </a:p>
        </p:txBody>
      </p:sp>
      <p:sp>
        <p:nvSpPr>
          <p:cNvPr id="9" name="Text Placeholder 8"/>
          <p:cNvSpPr>
            <a:spLocks noGrp="1"/>
          </p:cNvSpPr>
          <p:nvPr>
            <p:ph type="body" sz="quarter" idx="10"/>
          </p:nvPr>
        </p:nvSpPr>
        <p:spPr>
          <a:xfrm>
            <a:off x="1828800" y="4267200"/>
            <a:ext cx="8534400" cy="1295400"/>
          </a:xfrm>
          <a:prstGeom prst="rect">
            <a:avLst/>
          </a:prstGeom>
        </p:spPr>
        <p:txBody>
          <a:bodyPr/>
          <a:lstStyle>
            <a:lvl1pPr algn="ctr">
              <a:lnSpc>
                <a:spcPts val="2000"/>
              </a:lnSpc>
              <a:buNone/>
              <a:defRPr sz="18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11" name="Title 1"/>
          <p:cNvSpPr>
            <a:spLocks noGrp="1"/>
          </p:cNvSpPr>
          <p:nvPr>
            <p:ph type="title"/>
          </p:nvPr>
        </p:nvSpPr>
        <p:spPr>
          <a:xfrm>
            <a:off x="609600" y="1981200"/>
            <a:ext cx="10972800" cy="1676400"/>
          </a:xfrm>
          <a:prstGeom prst="rect">
            <a:avLst/>
          </a:prstGeom>
        </p:spPr>
        <p:txBody>
          <a:bodyPr/>
          <a:lstStyle>
            <a:lvl1pPr>
              <a:lnSpc>
                <a:spcPts val="3000"/>
              </a:lnSpc>
              <a:defRPr sz="2800" b="1" baseline="0">
                <a:solidFill>
                  <a:schemeClr val="bg1"/>
                </a:solidFill>
                <a:effectLst/>
                <a:latin typeface="Calibri" pitchFamily="34" charset="0"/>
              </a:defRPr>
            </a:lvl1pPr>
          </a:lstStyle>
          <a:p>
            <a:endParaRPr lang="en-US" dirty="0"/>
          </a:p>
        </p:txBody>
      </p:sp>
    </p:spTree>
    <p:extLst>
      <p:ext uri="{BB962C8B-B14F-4D97-AF65-F5344CB8AC3E}">
        <p14:creationId xmlns:p14="http://schemas.microsoft.com/office/powerpoint/2010/main" val="900591633"/>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1273176"/>
            <a:ext cx="10363200" cy="1362075"/>
          </a:xfrm>
          <a:prstGeom prst="rect">
            <a:avLst/>
          </a:prstGeom>
        </p:spPr>
        <p:txBody>
          <a:bodyPr anchor="t"/>
          <a:lstStyle>
            <a:lvl1pPr algn="ctr">
              <a:lnSpc>
                <a:spcPts val="3800"/>
              </a:lnSpc>
              <a:defRPr sz="3600" b="1" cap="all" baseline="0">
                <a:solidFill>
                  <a:schemeClr val="bg1"/>
                </a:solidFill>
                <a:effectLst/>
                <a:latin typeface="Calibri" pitchFamily="34" charset="0"/>
              </a:defRPr>
            </a:lvl1pPr>
          </a:lstStyle>
          <a:p>
            <a:r>
              <a:rPr lang="en-US" dirty="0" smtClean="0"/>
              <a:t>Section Header</a:t>
            </a:r>
            <a:br>
              <a:rPr lang="en-US" dirty="0" smtClean="0"/>
            </a:br>
            <a:endParaRPr lang="en-US" dirty="0"/>
          </a:p>
        </p:txBody>
      </p:sp>
      <p:sp>
        <p:nvSpPr>
          <p:cNvPr id="3" name="Text Placeholder 2"/>
          <p:cNvSpPr>
            <a:spLocks noGrp="1"/>
          </p:cNvSpPr>
          <p:nvPr>
            <p:ph type="body" idx="1" hasCustomPrompt="1"/>
          </p:nvPr>
        </p:nvSpPr>
        <p:spPr>
          <a:xfrm>
            <a:off x="963084" y="2743201"/>
            <a:ext cx="10363200" cy="568325"/>
          </a:xfrm>
          <a:prstGeom prst="rect">
            <a:avLst/>
          </a:prstGeom>
        </p:spPr>
        <p:txBody>
          <a:bodyPr anchor="b"/>
          <a:lstStyle>
            <a:lvl1pPr marL="0" indent="0" algn="ctr">
              <a:lnSpc>
                <a:spcPts val="2200"/>
              </a:lnSpc>
              <a:buNone/>
              <a:defRPr sz="2000" baseline="0">
                <a:solidFill>
                  <a:schemeClr val="bg2"/>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a:t>
            </a:r>
          </a:p>
        </p:txBody>
      </p:sp>
    </p:spTree>
    <p:extLst>
      <p:ext uri="{BB962C8B-B14F-4D97-AF65-F5344CB8AC3E}">
        <p14:creationId xmlns:p14="http://schemas.microsoft.com/office/powerpoint/2010/main" val="1112254482"/>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1" y="273050"/>
            <a:ext cx="4011084" cy="1162050"/>
          </a:xfrm>
          <a:prstGeom prst="rect">
            <a:avLst/>
          </a:prstGeom>
        </p:spPr>
        <p:txBody>
          <a:bodyPr anchor="b"/>
          <a:lstStyle>
            <a:lvl1pPr algn="l">
              <a:defRPr sz="2000" b="1" baseline="0">
                <a:solidFill>
                  <a:schemeClr val="bg1"/>
                </a:solidFill>
                <a:effectLst/>
                <a:latin typeface="Calibri" pitchFamily="34" charset="0"/>
              </a:defRPr>
            </a:lvl1pPr>
          </a:lstStyle>
          <a:p>
            <a:r>
              <a:rPr lang="en-US" dirty="0" smtClean="0"/>
              <a:t>Header</a:t>
            </a:r>
            <a:endParaRPr lang="en-US" dirty="0"/>
          </a:p>
        </p:txBody>
      </p:sp>
      <p:sp>
        <p:nvSpPr>
          <p:cNvPr id="3" name="Content Placeholder 2"/>
          <p:cNvSpPr>
            <a:spLocks noGrp="1"/>
          </p:cNvSpPr>
          <p:nvPr>
            <p:ph idx="1"/>
          </p:nvPr>
        </p:nvSpPr>
        <p:spPr>
          <a:xfrm>
            <a:off x="4766733" y="273051"/>
            <a:ext cx="6815667" cy="5518150"/>
          </a:xfrm>
          <a:prstGeom prst="rect">
            <a:avLst/>
          </a:prstGeom>
        </p:spPr>
        <p:txBody>
          <a:bodyPr anchor="ctr" anchorCtr="0"/>
          <a:lstStyle>
            <a:lvl1pPr marL="342900" indent="-342900">
              <a:buClr>
                <a:schemeClr val="bg1"/>
              </a:buClr>
              <a:buSzPct val="70000"/>
              <a:buFont typeface="Wingdings" pitchFamily="2" charset="2"/>
              <a:buChar char="§"/>
              <a:defRPr sz="2400" b="1">
                <a:solidFill>
                  <a:schemeClr val="bg2"/>
                </a:solidFill>
                <a:latin typeface="Calibri" pitchFamily="34" charset="0"/>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a:solidFill>
                  <a:schemeClr val="bg2"/>
                </a:solidFill>
              </a:defRPr>
            </a:lvl4pPr>
            <a:lvl5pPr>
              <a:buClr>
                <a:schemeClr val="bg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endParaRPr lang="en-US" dirty="0"/>
          </a:p>
        </p:txBody>
      </p:sp>
      <p:sp>
        <p:nvSpPr>
          <p:cNvPr id="4" name="Text Placeholder 3"/>
          <p:cNvSpPr>
            <a:spLocks noGrp="1"/>
          </p:cNvSpPr>
          <p:nvPr>
            <p:ph type="body" sz="half" idx="2" hasCustomPrompt="1"/>
          </p:nvPr>
        </p:nvSpPr>
        <p:spPr>
          <a:xfrm>
            <a:off x="609601" y="1435102"/>
            <a:ext cx="4011084" cy="4356099"/>
          </a:xfrm>
          <a:prstGeom prst="rect">
            <a:avLst/>
          </a:prstGeom>
        </p:spPr>
        <p:txBody>
          <a:bodyPr/>
          <a:lstStyle>
            <a:lvl1pPr marL="0" indent="0">
              <a:buNone/>
              <a:defRPr sz="1400" baseline="0">
                <a:solidFill>
                  <a:schemeClr val="bg2"/>
                </a:solidFill>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p:txBody>
      </p:sp>
      <p:sp>
        <p:nvSpPr>
          <p:cNvPr id="7" name="Text Placeholder 8"/>
          <p:cNvSpPr>
            <a:spLocks noGrp="1"/>
          </p:cNvSpPr>
          <p:nvPr>
            <p:ph type="body" sz="quarter" idx="10" hasCustomPrompt="1"/>
          </p:nvPr>
        </p:nvSpPr>
        <p:spPr>
          <a:xfrm>
            <a:off x="609600" y="5791200"/>
            <a:ext cx="10972800" cy="609600"/>
          </a:xfrm>
          <a:prstGeom prst="rect">
            <a:avLst/>
          </a:prstGeom>
        </p:spPr>
        <p:txBody>
          <a:bodyPr anchor="b" anchorCtr="0"/>
          <a:lstStyle>
            <a:lvl1pPr algn="l">
              <a:lnSpc>
                <a:spcPts val="1100"/>
              </a:lnSpc>
              <a:buNone/>
              <a:defRPr sz="11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a:t>
            </a:r>
            <a:endParaRPr lang="en-US" dirty="0"/>
          </a:p>
        </p:txBody>
      </p:sp>
    </p:spTree>
    <p:extLst>
      <p:ext uri="{BB962C8B-B14F-4D97-AF65-F5344CB8AC3E}">
        <p14:creationId xmlns:p14="http://schemas.microsoft.com/office/powerpoint/2010/main" val="4428636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89717" y="4800600"/>
            <a:ext cx="7315200" cy="566738"/>
          </a:xfrm>
          <a:prstGeom prst="rect">
            <a:avLst/>
          </a:prstGeom>
        </p:spPr>
        <p:txBody>
          <a:bodyPr anchor="b"/>
          <a:lstStyle>
            <a:lvl1pPr algn="l">
              <a:defRPr sz="2000" b="1" baseline="0">
                <a:solidFill>
                  <a:schemeClr val="bg1"/>
                </a:solidFill>
                <a:effectLst/>
                <a:latin typeface="Calibri" pitchFamily="34" charset="0"/>
              </a:defRPr>
            </a:lvl1pPr>
          </a:lstStyle>
          <a:p>
            <a:r>
              <a:rPr lang="en-US" dirty="0" smtClean="0"/>
              <a:t>Photo Title</a:t>
            </a:r>
            <a:endParaRPr lang="en-US" dirty="0"/>
          </a:p>
        </p:txBody>
      </p:sp>
      <p:sp>
        <p:nvSpPr>
          <p:cNvPr id="3" name="Picture Placeholder 2"/>
          <p:cNvSpPr>
            <a:spLocks noGrp="1"/>
          </p:cNvSpPr>
          <p:nvPr>
            <p:ph type="pic" idx="1"/>
          </p:nvPr>
        </p:nvSpPr>
        <p:spPr>
          <a:xfrm>
            <a:off x="2389717" y="612775"/>
            <a:ext cx="7315200" cy="4114800"/>
          </a:xfrm>
          <a:prstGeom prst="rect">
            <a:avLst/>
          </a:prstGeom>
          <a:ln w="25400">
            <a:solidFill>
              <a:schemeClr val="bg2"/>
            </a:solidFill>
          </a:ln>
          <a:effectLst>
            <a:outerShdw blurRad="44450" dist="27940" dir="5400000" algn="ctr">
              <a:srgbClr val="000000">
                <a:alpha val="32000"/>
              </a:srgbClr>
            </a:outerShdw>
          </a:effectLst>
        </p:spPr>
        <p:txBody>
          <a:bodyPr/>
          <a:lstStyle>
            <a:lvl1pPr marL="0" indent="0">
              <a:buNone/>
              <a:defRPr sz="3200">
                <a:solidFill>
                  <a:schemeClr val="bg1"/>
                </a:solidFill>
                <a:effectLst/>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hasCustomPrompt="1"/>
          </p:nvPr>
        </p:nvSpPr>
        <p:spPr>
          <a:xfrm>
            <a:off x="2389717" y="5367338"/>
            <a:ext cx="7315200" cy="804862"/>
          </a:xfrm>
          <a:prstGeom prst="rect">
            <a:avLst/>
          </a:prstGeom>
        </p:spPr>
        <p:txBody>
          <a:bodyPr/>
          <a:lstStyle>
            <a:lvl1pPr marL="0" indent="0">
              <a:buNone/>
              <a:defRPr sz="1400" baseline="0">
                <a:solidFill>
                  <a:schemeClr val="bg2"/>
                </a:solidFill>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Caption or credits for photo</a:t>
            </a:r>
          </a:p>
        </p:txBody>
      </p:sp>
    </p:spTree>
    <p:extLst>
      <p:ext uri="{BB962C8B-B14F-4D97-AF65-F5344CB8AC3E}">
        <p14:creationId xmlns:p14="http://schemas.microsoft.com/office/powerpoint/2010/main" val="4235583201"/>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1981200"/>
            <a:ext cx="8534400" cy="2057400"/>
          </a:xfrm>
          <a:prstGeom prst="rect">
            <a:avLst/>
          </a:prstGeom>
        </p:spPr>
        <p:txBody>
          <a:bodyPr/>
          <a:lstStyle>
            <a:lvl1pPr marL="0" indent="0" algn="ctr">
              <a:buNone/>
              <a:defRPr sz="28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smtClean="0"/>
          </a:p>
        </p:txBody>
      </p:sp>
    </p:spTree>
    <p:extLst>
      <p:ext uri="{BB962C8B-B14F-4D97-AF65-F5344CB8AC3E}">
        <p14:creationId xmlns:p14="http://schemas.microsoft.com/office/powerpoint/2010/main" val="134997833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Content with Caption">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09601" y="273050"/>
            <a:ext cx="4011084" cy="1162050"/>
          </a:xfrm>
          <a:prstGeom prst="rect">
            <a:avLst/>
          </a:prstGeom>
        </p:spPr>
        <p:txBody>
          <a:bodyPr anchor="b"/>
          <a:lstStyle>
            <a:lvl1pPr algn="l">
              <a:defRPr sz="2000" b="1" baseline="0">
                <a:solidFill>
                  <a:schemeClr val="bg1"/>
                </a:solidFill>
                <a:effectLst/>
                <a:latin typeface="Calibri" pitchFamily="34" charset="0"/>
              </a:defRPr>
            </a:lvl1pPr>
          </a:lstStyle>
          <a:p>
            <a:r>
              <a:rPr lang="en-US" dirty="0" smtClean="0"/>
              <a:t>Header</a:t>
            </a:r>
            <a:endParaRPr lang="en-US" dirty="0"/>
          </a:p>
        </p:txBody>
      </p:sp>
      <p:sp>
        <p:nvSpPr>
          <p:cNvPr id="8" name="Content Placeholder 2"/>
          <p:cNvSpPr>
            <a:spLocks noGrp="1"/>
          </p:cNvSpPr>
          <p:nvPr>
            <p:ph idx="1"/>
          </p:nvPr>
        </p:nvSpPr>
        <p:spPr>
          <a:xfrm>
            <a:off x="4766733" y="273051"/>
            <a:ext cx="6815667" cy="5518150"/>
          </a:xfrm>
          <a:prstGeom prst="rect">
            <a:avLst/>
          </a:prstGeom>
        </p:spPr>
        <p:txBody>
          <a:bodyPr anchor="ctr" anchorCtr="0"/>
          <a:lstStyle>
            <a:lvl1pPr marL="342900" indent="-342900">
              <a:buClr>
                <a:schemeClr val="bg1"/>
              </a:buClr>
              <a:buSzPct val="70000"/>
              <a:buFont typeface="Arial" pitchFamily="34" charset="0"/>
              <a:buChar char="•"/>
              <a:defRPr sz="2400" b="1">
                <a:solidFill>
                  <a:schemeClr val="bg2"/>
                </a:solidFill>
                <a:latin typeface="Calibri" pitchFamily="34" charset="0"/>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a:solidFill>
                  <a:schemeClr val="bg2"/>
                </a:solidFill>
              </a:defRPr>
            </a:lvl4pPr>
            <a:lvl5pPr>
              <a:buClr>
                <a:schemeClr val="bg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endParaRPr lang="en-US" dirty="0"/>
          </a:p>
        </p:txBody>
      </p:sp>
      <p:sp>
        <p:nvSpPr>
          <p:cNvPr id="9" name="Text Placeholder 3"/>
          <p:cNvSpPr>
            <a:spLocks noGrp="1"/>
          </p:cNvSpPr>
          <p:nvPr>
            <p:ph type="body" sz="half" idx="2" hasCustomPrompt="1"/>
          </p:nvPr>
        </p:nvSpPr>
        <p:spPr>
          <a:xfrm>
            <a:off x="609601" y="1435102"/>
            <a:ext cx="4011084" cy="4356099"/>
          </a:xfrm>
          <a:prstGeom prst="rect">
            <a:avLst/>
          </a:prstGeom>
        </p:spPr>
        <p:txBody>
          <a:bodyPr/>
          <a:lstStyle>
            <a:lvl1pPr marL="0" indent="0">
              <a:buNone/>
              <a:defRPr sz="1400" baseline="0">
                <a:solidFill>
                  <a:schemeClr val="bg2"/>
                </a:solidFill>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p:txBody>
      </p:sp>
      <p:sp>
        <p:nvSpPr>
          <p:cNvPr id="10" name="Text Placeholder 8"/>
          <p:cNvSpPr>
            <a:spLocks noGrp="1"/>
          </p:cNvSpPr>
          <p:nvPr>
            <p:ph type="body" sz="quarter" idx="10" hasCustomPrompt="1"/>
          </p:nvPr>
        </p:nvSpPr>
        <p:spPr>
          <a:xfrm>
            <a:off x="609600" y="5791200"/>
            <a:ext cx="10972800" cy="609600"/>
          </a:xfrm>
          <a:prstGeom prst="rect">
            <a:avLst/>
          </a:prstGeom>
        </p:spPr>
        <p:txBody>
          <a:bodyPr anchor="b" anchorCtr="0"/>
          <a:lstStyle>
            <a:lvl1pPr algn="l">
              <a:lnSpc>
                <a:spcPts val="1100"/>
              </a:lnSpc>
              <a:buNone/>
              <a:defRPr sz="11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a:t>
            </a:r>
            <a:endParaRPr lang="en-US" dirty="0"/>
          </a:p>
        </p:txBody>
      </p:sp>
    </p:spTree>
    <p:extLst>
      <p:ext uri="{BB962C8B-B14F-4D97-AF65-F5344CB8AC3E}">
        <p14:creationId xmlns:p14="http://schemas.microsoft.com/office/powerpoint/2010/main" val="98477137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2C8422-E98E-428D-8E6B-AC184412E4D0}"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BD578-6CAE-42FD-BF84-C6E032DD8E76}" type="slidenum">
              <a:rPr lang="en-US" smtClean="0"/>
              <a:t>‹#›</a:t>
            </a:fld>
            <a:endParaRPr lang="en-US"/>
          </a:p>
        </p:txBody>
      </p:sp>
    </p:spTree>
    <p:extLst>
      <p:ext uri="{BB962C8B-B14F-4D97-AF65-F5344CB8AC3E}">
        <p14:creationId xmlns:p14="http://schemas.microsoft.com/office/powerpoint/2010/main" val="18272644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Contents">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548639" y="1399032"/>
            <a:ext cx="6823268" cy="4882896"/>
          </a:xfrm>
          <a:prstGeom prst="rect">
            <a:avLst/>
          </a:prstGeom>
        </p:spPr>
        <p:txBody>
          <a:bodyPr vert="horz" wrap="square" lIns="0" tIns="0" rIns="0" bIns="0"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tab pos="5029200" algn="r"/>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Aft>
                <a:spcPct val="0"/>
              </a:spcAft>
              <a:buFont typeface="Arial" pitchFamily="34" charset="0"/>
              <a:tabLst>
                <a:tab pos="5029200" algn="r"/>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tab pos="5029200" algn="r"/>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tab pos="5029200" algn="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tab pos="5029200" algn="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Placeholder 10"/>
          <p:cNvSpPr>
            <a:spLocks noGrp="1"/>
          </p:cNvSpPr>
          <p:nvPr>
            <p:ph type="title"/>
          </p:nvPr>
        </p:nvSpPr>
        <p:spPr bwMode="gray">
          <a:xfrm>
            <a:off x="552451" y="450279"/>
            <a:ext cx="11106912" cy="609398"/>
          </a:xfrm>
          <a:prstGeom prst="rect">
            <a:avLst/>
          </a:prstGeom>
        </p:spPr>
        <p:txBody>
          <a:bodyPr lIns="0" tIns="0" rIns="0" bIns="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extLst>
      <p:ext uri="{BB962C8B-B14F-4D97-AF65-F5344CB8AC3E}">
        <p14:creationId xmlns:p14="http://schemas.microsoft.com/office/powerpoint/2010/main" val="33806563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548639" y="1399032"/>
            <a:ext cx="11106912" cy="4882896"/>
          </a:xfrm>
          <a:prstGeom prst="rect">
            <a:avLst/>
          </a:prstGeom>
        </p:spPr>
        <p:txBody>
          <a:bodyPr vert="horz" lIns="0" tIns="0" rIns="0" bIns="0"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Placeholder 10"/>
          <p:cNvSpPr>
            <a:spLocks noGrp="1"/>
          </p:cNvSpPr>
          <p:nvPr>
            <p:ph type="title"/>
          </p:nvPr>
        </p:nvSpPr>
        <p:spPr bwMode="gray">
          <a:xfrm>
            <a:off x="552451" y="450279"/>
            <a:ext cx="11106912" cy="609398"/>
          </a:xfrm>
          <a:prstGeom prst="rect">
            <a:avLst/>
          </a:prstGeom>
        </p:spPr>
        <p:txBody>
          <a:bodyPr lIns="0" tIns="0" rIns="0" bIns="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extLst>
      <p:ext uri="{BB962C8B-B14F-4D97-AF65-F5344CB8AC3E}">
        <p14:creationId xmlns:p14="http://schemas.microsoft.com/office/powerpoint/2010/main" val="415903747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Insert Text--One-Column">
    <p:spTree>
      <p:nvGrpSpPr>
        <p:cNvPr id="1" name=""/>
        <p:cNvGrpSpPr/>
        <p:nvPr/>
      </p:nvGrpSpPr>
      <p:grpSpPr>
        <a:xfrm>
          <a:off x="0" y="0"/>
          <a:ext cx="0" cy="0"/>
          <a:chOff x="0" y="0"/>
          <a:chExt cx="0" cy="0"/>
        </a:xfrm>
      </p:grpSpPr>
      <p:sp>
        <p:nvSpPr>
          <p:cNvPr id="2" name="Title 1"/>
          <p:cNvSpPr>
            <a:spLocks noGrp="1"/>
          </p:cNvSpPr>
          <p:nvPr>
            <p:ph type="title"/>
          </p:nvPr>
        </p:nvSpPr>
        <p:spPr>
          <a:xfrm>
            <a:off x="309493" y="274639"/>
            <a:ext cx="11566416" cy="648223"/>
          </a:xfrm>
          <a:prstGeom prst="rect">
            <a:avLst/>
          </a:prstGeom>
        </p:spPr>
        <p:txBody>
          <a:bodyPr/>
          <a:lstStyle>
            <a:lvl1pPr algn="ctr">
              <a:defRPr>
                <a:solidFill>
                  <a:srgbClr val="10335A"/>
                </a:solidFill>
              </a:defRPr>
            </a:lvl1pPr>
          </a:lstStyle>
          <a:p>
            <a:r>
              <a:rPr lang="en-US" smtClean="0"/>
              <a:t>Click to edit Master title style</a:t>
            </a:r>
            <a:endParaRPr lang="en-US" dirty="0"/>
          </a:p>
        </p:txBody>
      </p:sp>
      <p:sp>
        <p:nvSpPr>
          <p:cNvPr id="5" name="TextBox 4"/>
          <p:cNvSpPr txBox="1"/>
          <p:nvPr/>
        </p:nvSpPr>
        <p:spPr>
          <a:xfrm>
            <a:off x="5516880" y="6377940"/>
            <a:ext cx="12192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smtClean="0">
              <a:solidFill>
                <a:srgbClr val="10335A"/>
              </a:solidFill>
              <a:latin typeface="+mn-lt"/>
              <a:cs typeface="Arial Black"/>
            </a:endParaRPr>
          </a:p>
        </p:txBody>
      </p:sp>
      <p:sp>
        <p:nvSpPr>
          <p:cNvPr id="12" name="Text Placeholder 11"/>
          <p:cNvSpPr>
            <a:spLocks noGrp="1"/>
          </p:cNvSpPr>
          <p:nvPr>
            <p:ph type="body" sz="quarter" idx="11"/>
          </p:nvPr>
        </p:nvSpPr>
        <p:spPr>
          <a:xfrm>
            <a:off x="609601" y="1173480"/>
            <a:ext cx="10972799" cy="4846320"/>
          </a:xfrm>
          <a:prstGeom prst="rect">
            <a:avLst/>
          </a:prstGeom>
          <a:ln>
            <a:noFill/>
          </a:ln>
        </p:spPr>
        <p:txBody>
          <a:bodyPr/>
          <a:lstStyle>
            <a:lvl1pPr marL="228600" indent="-228600">
              <a:spcBef>
                <a:spcPts val="1000"/>
              </a:spcBef>
              <a:spcAft>
                <a:spcPts val="600"/>
              </a:spcAft>
              <a:buClr>
                <a:srgbClr val="10335A"/>
              </a:buClr>
              <a:buSzPct val="115000"/>
              <a:defRPr sz="2400" b="1">
                <a:solidFill>
                  <a:srgbClr val="10335A"/>
                </a:solidFill>
                <a:latin typeface="Arial Bold" pitchFamily="34" charset="0"/>
                <a:cs typeface="Arial Bold" pitchFamily="34" charset="0"/>
              </a:defRPr>
            </a:lvl1pPr>
            <a:lvl2pPr marL="457200" indent="-228600">
              <a:spcBef>
                <a:spcPts val="300"/>
              </a:spcBef>
              <a:spcAft>
                <a:spcPts val="300"/>
              </a:spcAft>
              <a:buClr>
                <a:srgbClr val="10335A"/>
              </a:buClr>
              <a:defRPr sz="2000" b="1">
                <a:solidFill>
                  <a:srgbClr val="10335A"/>
                </a:solidFill>
                <a:latin typeface="Arial Bold" pitchFamily="34" charset="0"/>
                <a:cs typeface="Arial Bold" pitchFamily="34" charset="0"/>
              </a:defRPr>
            </a:lvl2pPr>
            <a:lvl3pPr marL="685800" indent="-228600">
              <a:spcBef>
                <a:spcPts val="300"/>
              </a:spcBef>
              <a:buClr>
                <a:srgbClr val="10335A"/>
              </a:buClr>
              <a:defRPr sz="1800">
                <a:solidFill>
                  <a:srgbClr val="10335A"/>
                </a:solidFill>
              </a:defRPr>
            </a:lvl3pPr>
            <a:lvl4pPr marL="1316038" indent="-346075">
              <a:spcBef>
                <a:spcPts val="300"/>
              </a:spcBef>
              <a:defRPr sz="1400"/>
            </a:lvl4pPr>
            <a:lvl5pPr marL="1660525" indent="-344488">
              <a:spcBef>
                <a:spcPts val="300"/>
              </a:spcBef>
              <a:defRPr sz="1400"/>
            </a:lvl5pPr>
          </a:lstStyle>
          <a:p>
            <a:pPr lvl="0"/>
            <a:r>
              <a:rPr lang="en-US" smtClean="0"/>
              <a:t>Click to edit Master text styles</a:t>
            </a:r>
          </a:p>
          <a:p>
            <a:pPr lvl="1"/>
            <a:r>
              <a:rPr lang="en-US" smtClean="0"/>
              <a:t>Second level</a:t>
            </a:r>
          </a:p>
          <a:p>
            <a:pPr lvl="2"/>
            <a:r>
              <a:rPr lang="en-US" smtClean="0"/>
              <a:t>Third level</a:t>
            </a:r>
          </a:p>
        </p:txBody>
      </p:sp>
      <p:sp>
        <p:nvSpPr>
          <p:cNvPr id="7" name="TextBox 6"/>
          <p:cNvSpPr txBox="1"/>
          <p:nvPr userDrawn="1"/>
        </p:nvSpPr>
        <p:spPr>
          <a:xfrm>
            <a:off x="5516880" y="6377940"/>
            <a:ext cx="12192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smtClean="0">
              <a:solidFill>
                <a:srgbClr val="10335A"/>
              </a:solidFill>
              <a:latin typeface="+mn-lt"/>
              <a:cs typeface="Arial Black"/>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8453" y="6220084"/>
            <a:ext cx="1063148" cy="575908"/>
          </a:xfrm>
          <a:prstGeom prst="rect">
            <a:avLst/>
          </a:prstGeom>
        </p:spPr>
      </p:pic>
    </p:spTree>
    <p:extLst>
      <p:ext uri="{BB962C8B-B14F-4D97-AF65-F5344CB8AC3E}">
        <p14:creationId xmlns:p14="http://schemas.microsoft.com/office/powerpoint/2010/main" val="4355312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2C8422-E98E-428D-8E6B-AC184412E4D0}"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BD578-6CAE-42FD-BF84-C6E032DD8E76}" type="slidenum">
              <a:rPr lang="en-US" smtClean="0"/>
              <a:t>‹#›</a:t>
            </a:fld>
            <a:endParaRPr lang="en-US"/>
          </a:p>
        </p:txBody>
      </p:sp>
    </p:spTree>
    <p:extLst>
      <p:ext uri="{BB962C8B-B14F-4D97-AF65-F5344CB8AC3E}">
        <p14:creationId xmlns:p14="http://schemas.microsoft.com/office/powerpoint/2010/main" val="3139723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2C8422-E98E-428D-8E6B-AC184412E4D0}"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CBD578-6CAE-42FD-BF84-C6E032DD8E76}" type="slidenum">
              <a:rPr lang="en-US" smtClean="0"/>
              <a:t>‹#›</a:t>
            </a:fld>
            <a:endParaRPr lang="en-US"/>
          </a:p>
        </p:txBody>
      </p:sp>
    </p:spTree>
    <p:extLst>
      <p:ext uri="{BB962C8B-B14F-4D97-AF65-F5344CB8AC3E}">
        <p14:creationId xmlns:p14="http://schemas.microsoft.com/office/powerpoint/2010/main" val="2037814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2C8422-E98E-428D-8E6B-AC184412E4D0}" type="datetimeFigureOut">
              <a:rPr lang="en-US" smtClean="0"/>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CBD578-6CAE-42FD-BF84-C6E032DD8E76}" type="slidenum">
              <a:rPr lang="en-US" smtClean="0"/>
              <a:t>‹#›</a:t>
            </a:fld>
            <a:endParaRPr lang="en-US"/>
          </a:p>
        </p:txBody>
      </p:sp>
    </p:spTree>
    <p:extLst>
      <p:ext uri="{BB962C8B-B14F-4D97-AF65-F5344CB8AC3E}">
        <p14:creationId xmlns:p14="http://schemas.microsoft.com/office/powerpoint/2010/main" val="302600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2C8422-E98E-428D-8E6B-AC184412E4D0}" type="datetimeFigureOut">
              <a:rPr lang="en-US" smtClean="0"/>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CBD578-6CAE-42FD-BF84-C6E032DD8E76}" type="slidenum">
              <a:rPr lang="en-US" smtClean="0"/>
              <a:t>‹#›</a:t>
            </a:fld>
            <a:endParaRPr lang="en-US"/>
          </a:p>
        </p:txBody>
      </p:sp>
    </p:spTree>
    <p:extLst>
      <p:ext uri="{BB962C8B-B14F-4D97-AF65-F5344CB8AC3E}">
        <p14:creationId xmlns:p14="http://schemas.microsoft.com/office/powerpoint/2010/main" val="2138120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2C8422-E98E-428D-8E6B-AC184412E4D0}" type="datetimeFigureOut">
              <a:rPr lang="en-US" smtClean="0"/>
              <a:t>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CBD578-6CAE-42FD-BF84-C6E032DD8E76}" type="slidenum">
              <a:rPr lang="en-US" smtClean="0"/>
              <a:t>‹#›</a:t>
            </a:fld>
            <a:endParaRPr lang="en-US"/>
          </a:p>
        </p:txBody>
      </p:sp>
    </p:spTree>
    <p:extLst>
      <p:ext uri="{BB962C8B-B14F-4D97-AF65-F5344CB8AC3E}">
        <p14:creationId xmlns:p14="http://schemas.microsoft.com/office/powerpoint/2010/main" val="2331085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2C8422-E98E-428D-8E6B-AC184412E4D0}"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CBD578-6CAE-42FD-BF84-C6E032DD8E76}" type="slidenum">
              <a:rPr lang="en-US" smtClean="0"/>
              <a:t>‹#›</a:t>
            </a:fld>
            <a:endParaRPr lang="en-US"/>
          </a:p>
        </p:txBody>
      </p:sp>
    </p:spTree>
    <p:extLst>
      <p:ext uri="{BB962C8B-B14F-4D97-AF65-F5344CB8AC3E}">
        <p14:creationId xmlns:p14="http://schemas.microsoft.com/office/powerpoint/2010/main" val="2188552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2C8422-E98E-428D-8E6B-AC184412E4D0}"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CBD578-6CAE-42FD-BF84-C6E032DD8E76}" type="slidenum">
              <a:rPr lang="en-US" smtClean="0"/>
              <a:t>‹#›</a:t>
            </a:fld>
            <a:endParaRPr lang="en-US"/>
          </a:p>
        </p:txBody>
      </p:sp>
    </p:spTree>
    <p:extLst>
      <p:ext uri="{BB962C8B-B14F-4D97-AF65-F5344CB8AC3E}">
        <p14:creationId xmlns:p14="http://schemas.microsoft.com/office/powerpoint/2010/main" val="4241771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2C8422-E98E-428D-8E6B-AC184412E4D0}" type="datetimeFigureOut">
              <a:rPr lang="en-US" smtClean="0"/>
              <a:t>11/8/2019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CBD578-6CAE-42FD-BF84-C6E032DD8E76}" type="slidenum">
              <a:rPr lang="en-US" smtClean="0"/>
              <a:t>‹#›</a:t>
            </a:fld>
            <a:endParaRPr lang="en-US"/>
          </a:p>
        </p:txBody>
      </p:sp>
    </p:spTree>
    <p:extLst>
      <p:ext uri="{BB962C8B-B14F-4D97-AF65-F5344CB8AC3E}">
        <p14:creationId xmlns:p14="http://schemas.microsoft.com/office/powerpoint/2010/main" val="1290726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3205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8.jp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image" Target="../media/image9.png"/><Relationship Id="rId7"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customXml" Target="../ink/ink2.xml"/><Relationship Id="rId11" Type="http://schemas.openxmlformats.org/officeDocument/2006/relationships/image" Target="../media/image10.emf"/><Relationship Id="rId5" Type="http://schemas.openxmlformats.org/officeDocument/2006/relationships/image" Target="../media/image7.emf"/><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9.emf"/></Relationships>
</file>

<file path=ppt/slides/_rels/slide5.xml.rels><?xml version="1.0" encoding="UTF-8" standalone="yes"?>
<Relationships xmlns="http://schemas.openxmlformats.org/package/2006/relationships"><Relationship Id="rId3" Type="http://schemas.openxmlformats.org/officeDocument/2006/relationships/hyperlink" Target="https://wwwn.cdc.gov/WISEWOMAN/Account/Login"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hyperlink" Target="mailto:WISEWOMANTA@mathematica-mpr.com"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1514476"/>
            <a:ext cx="8229600" cy="1492939"/>
          </a:xfrm>
        </p:spPr>
        <p:txBody>
          <a:bodyPr>
            <a:normAutofit/>
          </a:bodyPr>
          <a:lstStyle/>
          <a:p>
            <a:r>
              <a:rPr lang="en-US" sz="4000" dirty="0"/>
              <a:t>Overview of the WISEWOMAN Data Management System </a:t>
            </a:r>
            <a:r>
              <a:rPr lang="en-US" sz="4000" dirty="0"/>
              <a:t>3.0</a:t>
            </a:r>
            <a:endParaRPr lang="en-US" sz="3100" dirty="0">
              <a:solidFill>
                <a:srgbClr val="FFC000"/>
              </a:solidFill>
            </a:endParaRPr>
          </a:p>
        </p:txBody>
      </p:sp>
      <p:sp>
        <p:nvSpPr>
          <p:cNvPr id="3" name="Text Placeholder 2"/>
          <p:cNvSpPr>
            <a:spLocks noGrp="1"/>
          </p:cNvSpPr>
          <p:nvPr>
            <p:ph type="body" sz="quarter" idx="10"/>
          </p:nvPr>
        </p:nvSpPr>
        <p:spPr>
          <a:xfrm>
            <a:off x="2911475" y="3352800"/>
            <a:ext cx="6400800" cy="363070"/>
          </a:xfrm>
        </p:spPr>
        <p:txBody>
          <a:bodyPr/>
          <a:lstStyle/>
          <a:p>
            <a:r>
              <a:rPr lang="en-US" sz="2400" b="1" dirty="0"/>
              <a:t>April 25, 2019</a:t>
            </a:r>
            <a:endParaRPr lang="en-US" sz="2400" b="1" dirty="0"/>
          </a:p>
        </p:txBody>
      </p:sp>
      <p:pic>
        <p:nvPicPr>
          <p:cNvPr id="7" name="Picture 6" descr="Logos of the United States Department of Health and Human Services and Centers for Disease Control and Prevention"/>
          <p:cNvPicPr>
            <a:picLocks noChangeAspect="1"/>
          </p:cNvPicPr>
          <p:nvPr/>
        </p:nvPicPr>
        <p:blipFill>
          <a:blip r:embed="rId3" cstate="print"/>
          <a:stretch>
            <a:fillRect/>
          </a:stretch>
        </p:blipFill>
        <p:spPr>
          <a:xfrm>
            <a:off x="1676400" y="6515100"/>
            <a:ext cx="190500" cy="190500"/>
          </a:xfrm>
          <a:prstGeom prst="rect">
            <a:avLst/>
          </a:prstGeom>
        </p:spPr>
      </p:pic>
      <p:sp>
        <p:nvSpPr>
          <p:cNvPr id="10" name="Text Placeholder 5"/>
          <p:cNvSpPr txBox="1">
            <a:spLocks/>
          </p:cNvSpPr>
          <p:nvPr/>
        </p:nvSpPr>
        <p:spPr>
          <a:xfrm>
            <a:off x="3667125" y="6260668"/>
            <a:ext cx="5124450" cy="244907"/>
          </a:xfrm>
          <a:prstGeom prst="rect">
            <a:avLst/>
          </a:prstGeom>
        </p:spPr>
        <p:txBody>
          <a:bodyPr/>
          <a:lstStyle>
            <a:lvl1pPr marL="342900" indent="-342900" algn="l" defTabSz="914400" rtl="0" eaLnBrk="1" latinLnBrk="0" hangingPunct="1">
              <a:spcBef>
                <a:spcPct val="20000"/>
              </a:spcBef>
              <a:buFont typeface="Arial" pitchFamily="34" charset="0"/>
              <a:buNone/>
              <a:defRPr sz="1000" kern="1200" baseline="0">
                <a:solidFill>
                  <a:schemeClr val="bg1"/>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srgbClr val="FFFFFF"/>
                </a:solidFill>
              </a:rPr>
              <a:t>National Center for </a:t>
            </a:r>
            <a:r>
              <a:rPr lang="en-US" b="1" dirty="0">
                <a:solidFill>
                  <a:srgbClr val="FFFFFF"/>
                </a:solidFill>
              </a:rPr>
              <a:t>Chronic Disease Prevention and Health Promotion</a:t>
            </a:r>
            <a:endParaRPr lang="en-US" b="1" dirty="0">
              <a:solidFill>
                <a:srgbClr val="FFFFFF"/>
              </a:solidFill>
            </a:endParaRPr>
          </a:p>
        </p:txBody>
      </p:sp>
      <p:sp>
        <p:nvSpPr>
          <p:cNvPr id="11" name="Text Placeholder 6"/>
          <p:cNvSpPr txBox="1">
            <a:spLocks/>
          </p:cNvSpPr>
          <p:nvPr/>
        </p:nvSpPr>
        <p:spPr>
          <a:xfrm>
            <a:off x="3667125" y="6442202"/>
            <a:ext cx="2886075" cy="263398"/>
          </a:xfrm>
          <a:prstGeom prst="rect">
            <a:avLst/>
          </a:prstGeom>
        </p:spPr>
        <p:txBody>
          <a:bodyPr/>
          <a:lstStyle>
            <a:lvl1pPr marL="342900" indent="-342900" algn="l" defTabSz="914400" rtl="0" eaLnBrk="1" latinLnBrk="0" hangingPunct="1">
              <a:spcBef>
                <a:spcPct val="20000"/>
              </a:spcBef>
              <a:buFont typeface="Arial" pitchFamily="34" charset="0"/>
              <a:buNone/>
              <a:defRPr sz="1000" kern="1200" baseline="0">
                <a:solidFill>
                  <a:schemeClr val="bg1"/>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schemeClr val="bg2"/>
                </a:solidFill>
              </a:rPr>
              <a:t>Division for Heart Disease and Stroke Prevention</a:t>
            </a:r>
            <a:endParaRPr lang="en-US" b="1" dirty="0">
              <a:solidFill>
                <a:schemeClr val="bg2"/>
              </a:solidFill>
            </a:endParaRP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05200" y="3872552"/>
            <a:ext cx="2343084" cy="2071048"/>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306" y="4430996"/>
            <a:ext cx="2497494" cy="903005"/>
          </a:xfrm>
          <a:prstGeom prst="rect">
            <a:avLst/>
          </a:prstGeom>
        </p:spPr>
      </p:pic>
    </p:spTree>
    <p:extLst>
      <p:ext uri="{BB962C8B-B14F-4D97-AF65-F5344CB8AC3E}">
        <p14:creationId xmlns:p14="http://schemas.microsoft.com/office/powerpoint/2010/main" val="163658472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524001"/>
            <a:ext cx="8229600" cy="4800599"/>
          </a:xfrm>
        </p:spPr>
        <p:txBody>
          <a:bodyPr>
            <a:normAutofit/>
          </a:bodyPr>
          <a:lstStyle/>
          <a:p>
            <a:pPr>
              <a:buSzPct val="100000"/>
            </a:pPr>
            <a:r>
              <a:rPr lang="en-US" dirty="0">
                <a:latin typeface="+mj-lt"/>
              </a:rPr>
              <a:t>Overview of DMS </a:t>
            </a:r>
            <a:r>
              <a:rPr lang="en-US" dirty="0" smtClean="0">
                <a:latin typeface="+mj-lt"/>
              </a:rPr>
              <a:t>3.0</a:t>
            </a:r>
          </a:p>
          <a:p>
            <a:pPr>
              <a:buSzPct val="100000"/>
            </a:pPr>
            <a:endParaRPr lang="en-US" sz="1800" dirty="0">
              <a:latin typeface="+mj-lt"/>
            </a:endParaRPr>
          </a:p>
          <a:p>
            <a:pPr>
              <a:buSzPct val="100000"/>
            </a:pPr>
            <a:r>
              <a:rPr lang="en-US" dirty="0">
                <a:latin typeface="+mj-lt"/>
              </a:rPr>
              <a:t>Walk through of DMS </a:t>
            </a:r>
            <a:r>
              <a:rPr lang="en-US" dirty="0" smtClean="0">
                <a:latin typeface="+mj-lt"/>
              </a:rPr>
              <a:t>3.0</a:t>
            </a:r>
          </a:p>
          <a:p>
            <a:pPr>
              <a:buSzPct val="100000"/>
            </a:pPr>
            <a:endParaRPr lang="en-US" sz="1800" dirty="0">
              <a:latin typeface="+mj-lt"/>
            </a:endParaRPr>
          </a:p>
          <a:p>
            <a:pPr>
              <a:buSzPct val="100000"/>
            </a:pPr>
            <a:r>
              <a:rPr lang="en-US" dirty="0">
                <a:latin typeface="+mj-lt"/>
              </a:rPr>
              <a:t>Q &amp; A </a:t>
            </a:r>
          </a:p>
        </p:txBody>
      </p:sp>
      <p:sp>
        <p:nvSpPr>
          <p:cNvPr id="4" name="Title 1"/>
          <p:cNvSpPr txBox="1">
            <a:spLocks/>
          </p:cNvSpPr>
          <p:nvPr/>
        </p:nvSpPr>
        <p:spPr>
          <a:xfrm>
            <a:off x="1981200" y="274638"/>
            <a:ext cx="8229600" cy="792162"/>
          </a:xfrm>
          <a:prstGeom prst="rect">
            <a:avLst/>
          </a:prstGeom>
        </p:spPr>
        <p:txBody>
          <a:bodyPr anchor="b" anchorCtr="0"/>
          <a:lstStyle>
            <a:lvl1pPr algn="ctr" defTabSz="914400" rtl="0" eaLnBrk="1" latinLnBrk="0" hangingPunct="1">
              <a:lnSpc>
                <a:spcPts val="3000"/>
              </a:lnSpc>
              <a:spcBef>
                <a:spcPct val="0"/>
              </a:spcBef>
              <a:buNone/>
              <a:defRPr sz="2800" b="1" kern="1200" baseline="0">
                <a:solidFill>
                  <a:schemeClr val="bg1"/>
                </a:solidFill>
                <a:effectLst/>
                <a:latin typeface="Calibri" pitchFamily="34" charset="0"/>
                <a:ea typeface="+mj-ea"/>
                <a:cs typeface="+mj-cs"/>
              </a:defRPr>
            </a:lvl1pPr>
          </a:lstStyle>
          <a:p>
            <a:r>
              <a:rPr lang="en-US" dirty="0">
                <a:solidFill>
                  <a:srgbClr val="FFC000"/>
                </a:solidFill>
                <a:latin typeface="Myriad Web Pro"/>
              </a:rPr>
              <a:t>Data Updates</a:t>
            </a:r>
          </a:p>
        </p:txBody>
      </p:sp>
    </p:spTree>
    <p:extLst>
      <p:ext uri="{BB962C8B-B14F-4D97-AF65-F5344CB8AC3E}">
        <p14:creationId xmlns:p14="http://schemas.microsoft.com/office/powerpoint/2010/main" val="277118536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274638"/>
            <a:ext cx="8229600" cy="792162"/>
          </a:xfrm>
          <a:prstGeom prst="rect">
            <a:avLst/>
          </a:prstGeom>
        </p:spPr>
        <p:txBody>
          <a:bodyPr anchor="b" anchorCtr="0"/>
          <a:lstStyle>
            <a:lvl1pPr algn="ctr" defTabSz="914400" rtl="0" eaLnBrk="1" latinLnBrk="0" hangingPunct="1">
              <a:lnSpc>
                <a:spcPts val="3000"/>
              </a:lnSpc>
              <a:spcBef>
                <a:spcPct val="0"/>
              </a:spcBef>
              <a:buNone/>
              <a:defRPr sz="2800" b="1" kern="1200" baseline="0">
                <a:solidFill>
                  <a:schemeClr val="bg1"/>
                </a:solidFill>
                <a:effectLst/>
                <a:latin typeface="Calibri" pitchFamily="34" charset="0"/>
                <a:ea typeface="+mj-ea"/>
                <a:cs typeface="+mj-cs"/>
              </a:defRPr>
            </a:lvl1pPr>
          </a:lstStyle>
          <a:p>
            <a:r>
              <a:rPr lang="en-US" dirty="0">
                <a:solidFill>
                  <a:srgbClr val="FFC000"/>
                </a:solidFill>
                <a:latin typeface="Myriad Web Pro"/>
              </a:rPr>
              <a:t>What is DMS 3.0?</a:t>
            </a:r>
          </a:p>
        </p:txBody>
      </p:sp>
      <p:sp>
        <p:nvSpPr>
          <p:cNvPr id="6" name="Content Placeholder 2"/>
          <p:cNvSpPr txBox="1">
            <a:spLocks/>
          </p:cNvSpPr>
          <p:nvPr/>
        </p:nvSpPr>
        <p:spPr>
          <a:xfrm>
            <a:off x="1981200" y="1524001"/>
            <a:ext cx="8229600" cy="4800599"/>
          </a:xfrm>
          <a:prstGeom prst="rect">
            <a:avLst/>
          </a:prstGeom>
        </p:spPr>
        <p:txBody>
          <a:bodyPr>
            <a:normAutofit/>
          </a:bodyPr>
          <a:lstStyle>
            <a:lvl1pPr marL="342900" indent="-342900" algn="l" defTabSz="914400" rtl="0" eaLnBrk="1" latinLnBrk="0" hangingPunct="1">
              <a:spcBef>
                <a:spcPct val="20000"/>
              </a:spcBef>
              <a:buClr>
                <a:schemeClr val="bg1"/>
              </a:buClr>
              <a:buSzPct val="70000"/>
              <a:buFont typeface="Wingdings" pitchFamily="2" charset="2"/>
              <a:buChar char="§"/>
              <a:defRPr sz="2400" b="1" kern="1200" baseline="0">
                <a:solidFill>
                  <a:schemeClr val="bg2"/>
                </a:solidFill>
                <a:latin typeface="Calibri" pitchFamily="34" charset="0"/>
                <a:ea typeface="+mn-ea"/>
                <a:cs typeface="+mn-cs"/>
              </a:defRPr>
            </a:lvl1pPr>
            <a:lvl2pPr marL="742950" indent="-285750" algn="l" defTabSz="914400" rtl="0" eaLnBrk="1" latinLnBrk="0" hangingPunct="1">
              <a:spcBef>
                <a:spcPct val="20000"/>
              </a:spcBef>
              <a:buClr>
                <a:schemeClr val="bg1"/>
              </a:buClr>
              <a:buSzPct val="100000"/>
              <a:buFont typeface="Arial" pitchFamily="34" charset="0"/>
              <a:buChar char="•"/>
              <a:defRPr sz="2000" kern="1200">
                <a:solidFill>
                  <a:schemeClr val="bg2"/>
                </a:solidFill>
                <a:latin typeface="+mn-lt"/>
                <a:ea typeface="+mn-ea"/>
                <a:cs typeface="+mn-cs"/>
              </a:defRPr>
            </a:lvl2pPr>
            <a:lvl3pPr marL="1143000" indent="-228600" algn="l" defTabSz="914400" rtl="0" eaLnBrk="1" latinLnBrk="0" hangingPunct="1">
              <a:spcBef>
                <a:spcPct val="20000"/>
              </a:spcBef>
              <a:buClr>
                <a:schemeClr val="bg1"/>
              </a:buClr>
              <a:buSzPct val="100000"/>
              <a:buFont typeface="Courier New" pitchFamily="49" charset="0"/>
              <a:buChar char="o"/>
              <a:defRPr sz="1800" kern="1200">
                <a:solidFill>
                  <a:schemeClr val="bg2"/>
                </a:solidFill>
                <a:latin typeface="+mn-lt"/>
                <a:ea typeface="+mn-ea"/>
                <a:cs typeface="+mn-cs"/>
              </a:defRPr>
            </a:lvl3pPr>
            <a:lvl4pPr marL="1600200" indent="-228600" algn="l" defTabSz="914400" rtl="0" eaLnBrk="1" latinLnBrk="0" hangingPunct="1">
              <a:spcBef>
                <a:spcPct val="20000"/>
              </a:spcBef>
              <a:buClr>
                <a:schemeClr val="bg1"/>
              </a:buClr>
              <a:buSzPct val="70000"/>
              <a:buFont typeface="Courier New" pitchFamily="49" charset="0"/>
              <a:buChar char="o"/>
              <a:defRPr sz="1800" kern="1200" baseline="0">
                <a:solidFill>
                  <a:schemeClr val="bg2"/>
                </a:solidFill>
                <a:latin typeface="+mn-lt"/>
                <a:ea typeface="+mn-ea"/>
                <a:cs typeface="+mn-cs"/>
              </a:defRPr>
            </a:lvl4pPr>
            <a:lvl5pPr marL="2057400" indent="-228600" algn="l" defTabSz="914400" rtl="0" eaLnBrk="1" latinLnBrk="0" hangingPunct="1">
              <a:spcBef>
                <a:spcPct val="20000"/>
              </a:spcBef>
              <a:buClr>
                <a:schemeClr val="bg1"/>
              </a:buClr>
              <a:buSzPct val="70000"/>
              <a:buFont typeface="Arial" pitchFamily="34" charset="0"/>
              <a:buChar char="•"/>
              <a:defRPr sz="1800" kern="1200">
                <a:solidFill>
                  <a:schemeClr val="bg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20000"/>
              </a:lnSpc>
              <a:buClr>
                <a:srgbClr val="FFC000"/>
              </a:buClr>
              <a:buSzPct val="100000"/>
            </a:pPr>
            <a:r>
              <a:rPr lang="en-US" dirty="0">
                <a:solidFill>
                  <a:srgbClr val="FFFFFF"/>
                </a:solidFill>
                <a:latin typeface="Myriad Web Pro"/>
              </a:rPr>
              <a:t>Data Management System (DMS) 3.0 is a secure online resource where WISEWOMAN recipients:</a:t>
            </a:r>
          </a:p>
          <a:p>
            <a:pPr lvl="1">
              <a:lnSpc>
                <a:spcPct val="120000"/>
              </a:lnSpc>
              <a:buClr>
                <a:srgbClr val="FFC000"/>
              </a:buClr>
            </a:pPr>
            <a:r>
              <a:rPr lang="en-US" dirty="0">
                <a:solidFill>
                  <a:srgbClr val="FFFFFF"/>
                </a:solidFill>
                <a:latin typeface="Myriad Web Pro"/>
              </a:rPr>
              <a:t>Access key reporting resources</a:t>
            </a:r>
          </a:p>
          <a:p>
            <a:pPr lvl="1">
              <a:lnSpc>
                <a:spcPct val="120000"/>
              </a:lnSpc>
              <a:buClr>
                <a:srgbClr val="FFC000"/>
              </a:buClr>
            </a:pPr>
            <a:r>
              <a:rPr lang="en-US" dirty="0">
                <a:solidFill>
                  <a:srgbClr val="FFFFFF"/>
                </a:solidFill>
                <a:latin typeface="Myriad Web Pro"/>
              </a:rPr>
              <a:t>Upload, validate, and submit minimum data elements (MDE) files</a:t>
            </a:r>
          </a:p>
          <a:p>
            <a:pPr lvl="1">
              <a:lnSpc>
                <a:spcPct val="120000"/>
              </a:lnSpc>
              <a:buClr>
                <a:srgbClr val="FFC000"/>
              </a:buClr>
            </a:pPr>
            <a:r>
              <a:rPr lang="en-US" dirty="0">
                <a:solidFill>
                  <a:srgbClr val="FFFFFF"/>
                </a:solidFill>
                <a:latin typeface="Myriad Web Pro"/>
              </a:rPr>
              <a:t>Provide additional context about MDE files</a:t>
            </a:r>
          </a:p>
          <a:p>
            <a:pPr lvl="1">
              <a:buClr>
                <a:srgbClr val="FFC000"/>
              </a:buClr>
            </a:pPr>
            <a:endParaRPr lang="en-US" sz="1800" dirty="0">
              <a:solidFill>
                <a:srgbClr val="FFFFFF"/>
              </a:solidFill>
              <a:latin typeface="Myriad Web Pro"/>
            </a:endParaRPr>
          </a:p>
          <a:p>
            <a:pPr>
              <a:lnSpc>
                <a:spcPct val="120000"/>
              </a:lnSpc>
              <a:buClr>
                <a:srgbClr val="FFC000"/>
              </a:buClr>
              <a:buSzPct val="100000"/>
            </a:pPr>
            <a:r>
              <a:rPr lang="en-US" dirty="0">
                <a:solidFill>
                  <a:srgbClr val="FFFFFF"/>
                </a:solidFill>
                <a:latin typeface="Myriad Web Pro"/>
              </a:rPr>
              <a:t>MDE data files are due by the first Monday in June and December of each program year, beginning with June 3, 2019</a:t>
            </a:r>
          </a:p>
        </p:txBody>
      </p:sp>
    </p:spTree>
    <p:extLst>
      <p:ext uri="{BB962C8B-B14F-4D97-AF65-F5344CB8AC3E}">
        <p14:creationId xmlns:p14="http://schemas.microsoft.com/office/powerpoint/2010/main" val="87038089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295401"/>
            <a:ext cx="8229600" cy="4952999"/>
          </a:xfrm>
        </p:spPr>
        <p:txBody>
          <a:bodyPr/>
          <a:lstStyle/>
          <a:p>
            <a:pPr>
              <a:buSzPct val="100000"/>
            </a:pPr>
            <a:r>
              <a:rPr lang="en-US" dirty="0">
                <a:latin typeface="+mn-lt"/>
              </a:rPr>
              <a:t>The two MDE submissions per program year align with the fiscal </a:t>
            </a:r>
            <a:r>
              <a:rPr lang="en-US" dirty="0" smtClean="0">
                <a:latin typeface="+mn-lt"/>
              </a:rPr>
              <a:t>year.</a:t>
            </a:r>
          </a:p>
          <a:p>
            <a:pPr marL="0" indent="0">
              <a:buSzPct val="100000"/>
              <a:buNone/>
            </a:pPr>
            <a:endParaRPr lang="en-US" sz="1800" dirty="0">
              <a:latin typeface="+mn-lt"/>
            </a:endParaRPr>
          </a:p>
          <a:p>
            <a:pPr>
              <a:buSzPct val="100000"/>
            </a:pPr>
            <a:r>
              <a:rPr lang="en-US" dirty="0" smtClean="0">
                <a:latin typeface="+mn-lt"/>
              </a:rPr>
              <a:t>For the June 3, 2019 submission, recipients are asked to submit one file containing records from 01/01/2019 to 3/31/2019.</a:t>
            </a:r>
            <a:endParaRPr lang="en-US" dirty="0">
              <a:latin typeface="+mn-lt"/>
            </a:endParaRPr>
          </a:p>
          <a:p>
            <a:endParaRPr lang="en-US" dirty="0"/>
          </a:p>
        </p:txBody>
      </p:sp>
      <p:pic>
        <p:nvPicPr>
          <p:cNvPr id="4" name="Picture 3"/>
          <p:cNvPicPr>
            <a:picLocks noChangeAspect="1"/>
          </p:cNvPicPr>
          <p:nvPr/>
        </p:nvPicPr>
        <p:blipFill>
          <a:blip r:embed="rId3"/>
          <a:stretch>
            <a:fillRect/>
          </a:stretch>
        </p:blipFill>
        <p:spPr>
          <a:xfrm>
            <a:off x="2181225" y="4038601"/>
            <a:ext cx="7829550" cy="2257425"/>
          </a:xfrm>
          <a:prstGeom prst="rect">
            <a:avLst/>
          </a:prstGeom>
        </p:spPr>
      </p:pic>
      <p:sp>
        <p:nvSpPr>
          <p:cNvPr id="5" name="Title 1"/>
          <p:cNvSpPr txBox="1">
            <a:spLocks/>
          </p:cNvSpPr>
          <p:nvPr/>
        </p:nvSpPr>
        <p:spPr>
          <a:xfrm>
            <a:off x="1981200" y="274638"/>
            <a:ext cx="8229600" cy="792162"/>
          </a:xfrm>
          <a:prstGeom prst="rect">
            <a:avLst/>
          </a:prstGeom>
        </p:spPr>
        <p:txBody>
          <a:bodyPr anchor="b" anchorCtr="0"/>
          <a:lstStyle>
            <a:lvl1pPr algn="ctr" defTabSz="914400" rtl="0" eaLnBrk="1" latinLnBrk="0" hangingPunct="1">
              <a:lnSpc>
                <a:spcPts val="3000"/>
              </a:lnSpc>
              <a:spcBef>
                <a:spcPct val="0"/>
              </a:spcBef>
              <a:buNone/>
              <a:defRPr sz="2800" b="1" kern="1200" baseline="0">
                <a:solidFill>
                  <a:schemeClr val="bg1"/>
                </a:solidFill>
                <a:effectLst/>
                <a:latin typeface="Calibri" pitchFamily="34" charset="0"/>
                <a:ea typeface="+mj-ea"/>
                <a:cs typeface="+mj-cs"/>
              </a:defRPr>
            </a:lvl1pPr>
          </a:lstStyle>
          <a:p>
            <a:r>
              <a:rPr lang="en-US" dirty="0">
                <a:solidFill>
                  <a:srgbClr val="FFC000"/>
                </a:solidFill>
                <a:latin typeface="Myriad Web Pro"/>
              </a:rPr>
              <a:t>Time Period MDE</a:t>
            </a:r>
          </a:p>
        </p:txBody>
      </p:sp>
      <mc:AlternateContent xmlns:mc="http://schemas.openxmlformats.org/markup-compatibility/2006" xmlns:p14="http://schemas.microsoft.com/office/powerpoint/2010/main">
        <mc:Choice Requires="p14">
          <p:contentPart p14:bwMode="auto" r:id="rId4">
            <p14:nvContentPartPr>
              <p14:cNvPr id="8" name="Ink 7"/>
              <p14:cNvContentPartPr/>
              <p14:nvPr/>
            </p14:nvContentPartPr>
            <p14:xfrm>
              <a:off x="2426014" y="3435032"/>
              <a:ext cx="210600" cy="50040"/>
            </p14:xfrm>
          </p:contentPart>
        </mc:Choice>
        <mc:Fallback xmlns="">
          <p:pic>
            <p:nvPicPr>
              <p:cNvPr id="8" name="Ink 7"/>
              <p:cNvPicPr/>
              <p:nvPr/>
            </p:nvPicPr>
            <p:blipFill>
              <a:blip r:embed="rId5"/>
              <a:stretch>
                <a:fillRect/>
              </a:stretch>
            </p:blipFill>
            <p:spPr>
              <a:xfrm>
                <a:off x="2410894" y="3419912"/>
                <a:ext cx="240840" cy="802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2" name="Ink 11"/>
              <p14:cNvContentPartPr/>
              <p14:nvPr/>
            </p14:nvContentPartPr>
            <p14:xfrm>
              <a:off x="3686374" y="3410552"/>
              <a:ext cx="360" cy="360"/>
            </p14:xfrm>
          </p:contentPart>
        </mc:Choice>
        <mc:Fallback xmlns="">
          <p:pic>
            <p:nvPicPr>
              <p:cNvPr id="12" name="Ink 11"/>
              <p:cNvPicPr/>
              <p:nvPr/>
            </p:nvPicPr>
            <p:blipFill>
              <a:blip r:embed="rId7"/>
              <a:stretch>
                <a:fillRect/>
              </a:stretch>
            </p:blipFill>
            <p:spPr>
              <a:xfrm>
                <a:off x="3671254" y="3395432"/>
                <a:ext cx="30600" cy="306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5" name="Ink 14"/>
              <p14:cNvContentPartPr/>
              <p14:nvPr/>
            </p14:nvContentPartPr>
            <p14:xfrm>
              <a:off x="6034294" y="3274472"/>
              <a:ext cx="99000" cy="247680"/>
            </p14:xfrm>
          </p:contentPart>
        </mc:Choice>
        <mc:Fallback xmlns="">
          <p:pic>
            <p:nvPicPr>
              <p:cNvPr id="15" name="Ink 14"/>
              <p:cNvPicPr/>
              <p:nvPr/>
            </p:nvPicPr>
            <p:blipFill>
              <a:blip r:embed="rId9"/>
              <a:stretch>
                <a:fillRect/>
              </a:stretch>
            </p:blipFill>
            <p:spPr>
              <a:xfrm>
                <a:off x="6019174" y="3259352"/>
                <a:ext cx="129240" cy="2779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8" name="Ink 17"/>
              <p14:cNvContentPartPr/>
              <p14:nvPr/>
            </p14:nvContentPartPr>
            <p14:xfrm>
              <a:off x="8258374" y="3113912"/>
              <a:ext cx="4016520" cy="506880"/>
            </p14:xfrm>
          </p:contentPart>
        </mc:Choice>
        <mc:Fallback xmlns="">
          <p:pic>
            <p:nvPicPr>
              <p:cNvPr id="18" name="Ink 17"/>
              <p:cNvPicPr/>
              <p:nvPr/>
            </p:nvPicPr>
            <p:blipFill>
              <a:blip r:embed="rId11"/>
              <a:stretch>
                <a:fillRect/>
              </a:stretch>
            </p:blipFill>
            <p:spPr>
              <a:xfrm>
                <a:off x="8243254" y="3098792"/>
                <a:ext cx="4046760" cy="537120"/>
              </a:xfrm>
              <a:prstGeom prst="rect">
                <a:avLst/>
              </a:prstGeom>
            </p:spPr>
          </p:pic>
        </mc:Fallback>
      </mc:AlternateContent>
    </p:spTree>
    <p:extLst>
      <p:ext uri="{BB962C8B-B14F-4D97-AF65-F5344CB8AC3E}">
        <p14:creationId xmlns:p14="http://schemas.microsoft.com/office/powerpoint/2010/main" val="68702777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295401"/>
            <a:ext cx="8229600" cy="5105399"/>
          </a:xfrm>
        </p:spPr>
        <p:txBody>
          <a:bodyPr/>
          <a:lstStyle/>
          <a:p>
            <a:pPr>
              <a:buSzPct val="100000"/>
            </a:pPr>
            <a:r>
              <a:rPr lang="en-US" dirty="0">
                <a:latin typeface="+mn-lt"/>
              </a:rPr>
              <a:t>To access DMS 3.0, visit </a:t>
            </a:r>
            <a:r>
              <a:rPr lang="en-US" dirty="0">
                <a:latin typeface="+mn-lt"/>
                <a:hlinkClick r:id="rId3"/>
              </a:rPr>
              <a:t>https://</a:t>
            </a:r>
            <a:r>
              <a:rPr lang="en-US" dirty="0" smtClean="0">
                <a:latin typeface="+mn-lt"/>
                <a:hlinkClick r:id="rId3"/>
              </a:rPr>
              <a:t>wwwn.cdc.gov/WISEWOMAN/Account/Login</a:t>
            </a:r>
            <a:r>
              <a:rPr lang="en-US" dirty="0" smtClean="0">
                <a:latin typeface="+mn-lt"/>
              </a:rPr>
              <a:t>.</a:t>
            </a:r>
          </a:p>
          <a:p>
            <a:pPr>
              <a:buSzPct val="100000"/>
            </a:pPr>
            <a:endParaRPr lang="en-US" sz="1800" dirty="0">
              <a:latin typeface="+mn-lt"/>
            </a:endParaRPr>
          </a:p>
          <a:p>
            <a:pPr>
              <a:buSzPct val="100000"/>
            </a:pPr>
            <a:r>
              <a:rPr lang="en-US" dirty="0">
                <a:latin typeface="+mn-lt"/>
              </a:rPr>
              <a:t>To request log in credentials, contact your </a:t>
            </a:r>
            <a:r>
              <a:rPr lang="en-US" dirty="0" smtClean="0">
                <a:latin typeface="+mn-lt"/>
              </a:rPr>
              <a:t>CDC Project Officer.</a:t>
            </a:r>
          </a:p>
          <a:p>
            <a:pPr>
              <a:buSzPct val="100000"/>
            </a:pPr>
            <a:endParaRPr lang="en-US" sz="1800" dirty="0">
              <a:latin typeface="+mn-lt"/>
            </a:endParaRPr>
          </a:p>
          <a:p>
            <a:pPr>
              <a:buSzPct val="100000"/>
            </a:pPr>
            <a:r>
              <a:rPr lang="en-US" dirty="0">
                <a:latin typeface="+mn-lt"/>
              </a:rPr>
              <a:t>Google Chrome is the recommended </a:t>
            </a:r>
            <a:r>
              <a:rPr lang="en-US" dirty="0" smtClean="0">
                <a:latin typeface="+mn-lt"/>
              </a:rPr>
              <a:t>browser.</a:t>
            </a:r>
            <a:endParaRPr lang="en-US" dirty="0">
              <a:latin typeface="+mn-lt"/>
            </a:endParaRPr>
          </a:p>
          <a:p>
            <a:endParaRPr lang="en-US" dirty="0"/>
          </a:p>
        </p:txBody>
      </p:sp>
      <p:pic>
        <p:nvPicPr>
          <p:cNvPr id="7" name="Picture 6"/>
          <p:cNvPicPr>
            <a:picLocks noChangeAspect="1"/>
          </p:cNvPicPr>
          <p:nvPr/>
        </p:nvPicPr>
        <p:blipFill>
          <a:blip r:embed="rId4"/>
          <a:stretch>
            <a:fillRect/>
          </a:stretch>
        </p:blipFill>
        <p:spPr>
          <a:xfrm>
            <a:off x="2743200" y="4267201"/>
            <a:ext cx="6878996" cy="2193303"/>
          </a:xfrm>
          <a:prstGeom prst="rect">
            <a:avLst/>
          </a:prstGeom>
        </p:spPr>
      </p:pic>
      <p:sp>
        <p:nvSpPr>
          <p:cNvPr id="5" name="Title 1"/>
          <p:cNvSpPr txBox="1">
            <a:spLocks/>
          </p:cNvSpPr>
          <p:nvPr/>
        </p:nvSpPr>
        <p:spPr>
          <a:xfrm>
            <a:off x="1981200" y="274638"/>
            <a:ext cx="8229600" cy="792162"/>
          </a:xfrm>
          <a:prstGeom prst="rect">
            <a:avLst/>
          </a:prstGeom>
        </p:spPr>
        <p:txBody>
          <a:bodyPr anchor="b" anchorCtr="0"/>
          <a:lstStyle>
            <a:lvl1pPr algn="ctr" defTabSz="914400" rtl="0" eaLnBrk="1" latinLnBrk="0" hangingPunct="1">
              <a:lnSpc>
                <a:spcPts val="3000"/>
              </a:lnSpc>
              <a:spcBef>
                <a:spcPct val="0"/>
              </a:spcBef>
              <a:buNone/>
              <a:defRPr sz="2800" b="1" kern="1200" baseline="0">
                <a:solidFill>
                  <a:schemeClr val="bg1"/>
                </a:solidFill>
                <a:effectLst/>
                <a:latin typeface="Calibri" pitchFamily="34" charset="0"/>
                <a:ea typeface="+mj-ea"/>
                <a:cs typeface="+mj-cs"/>
              </a:defRPr>
            </a:lvl1pPr>
          </a:lstStyle>
          <a:p>
            <a:r>
              <a:rPr lang="en-US" dirty="0">
                <a:solidFill>
                  <a:srgbClr val="FFC000"/>
                </a:solidFill>
                <a:latin typeface="Myriad Web Pro"/>
              </a:rPr>
              <a:t>Accessing DMS 3.0</a:t>
            </a:r>
          </a:p>
        </p:txBody>
      </p:sp>
    </p:spTree>
    <p:extLst>
      <p:ext uri="{BB962C8B-B14F-4D97-AF65-F5344CB8AC3E}">
        <p14:creationId xmlns:p14="http://schemas.microsoft.com/office/powerpoint/2010/main" val="309990479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590800"/>
            <a:ext cx="7772400" cy="762000"/>
          </a:xfrm>
        </p:spPr>
        <p:txBody>
          <a:bodyPr/>
          <a:lstStyle/>
          <a:p>
            <a:r>
              <a:rPr lang="en-US" cap="none" dirty="0" smtClean="0">
                <a:latin typeface="+mj-lt"/>
              </a:rPr>
              <a:t>Walk-through of DMS 3.0</a:t>
            </a:r>
            <a:endParaRPr lang="en-US" cap="none" dirty="0">
              <a:latin typeface="+mj-lt"/>
            </a:endParaRPr>
          </a:p>
        </p:txBody>
      </p:sp>
    </p:spTree>
    <p:extLst>
      <p:ext uri="{BB962C8B-B14F-4D97-AF65-F5344CB8AC3E}">
        <p14:creationId xmlns:p14="http://schemas.microsoft.com/office/powerpoint/2010/main" val="157628657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20000"/>
              </a:lnSpc>
              <a:buSzPct val="100000"/>
            </a:pPr>
            <a:r>
              <a:rPr lang="en-US" dirty="0">
                <a:latin typeface="+mn-lt"/>
              </a:rPr>
              <a:t>For additional </a:t>
            </a:r>
            <a:r>
              <a:rPr lang="en-US" dirty="0" smtClean="0">
                <a:latin typeface="+mn-lt"/>
              </a:rPr>
              <a:t>DMS 3.0 technical </a:t>
            </a:r>
            <a:r>
              <a:rPr lang="en-US" dirty="0">
                <a:latin typeface="+mn-lt"/>
              </a:rPr>
              <a:t>assistance (TA</a:t>
            </a:r>
            <a:r>
              <a:rPr lang="en-US" dirty="0" smtClean="0">
                <a:latin typeface="+mn-lt"/>
              </a:rPr>
              <a:t>), please </a:t>
            </a:r>
            <a:r>
              <a:rPr lang="en-US" dirty="0">
                <a:latin typeface="+mn-lt"/>
              </a:rPr>
              <a:t>contact the WISEWOMAN TA team </a:t>
            </a:r>
            <a:r>
              <a:rPr lang="en-US" dirty="0" smtClean="0">
                <a:latin typeface="+mn-lt"/>
              </a:rPr>
              <a:t>at: </a:t>
            </a:r>
            <a:r>
              <a:rPr lang="en-US" dirty="0" smtClean="0">
                <a:latin typeface="+mn-lt"/>
                <a:hlinkClick r:id="rId3"/>
              </a:rPr>
              <a:t>WISEWOMANTA@mathematica-mpr.com</a:t>
            </a:r>
            <a:r>
              <a:rPr lang="en-US" dirty="0" smtClean="0">
                <a:latin typeface="+mn-lt"/>
              </a:rPr>
              <a:t> </a:t>
            </a:r>
            <a:endParaRPr lang="en-US" dirty="0">
              <a:latin typeface="+mn-lt"/>
            </a:endParaRPr>
          </a:p>
          <a:p>
            <a:endParaRPr lang="en-US" dirty="0"/>
          </a:p>
        </p:txBody>
      </p:sp>
      <p:sp>
        <p:nvSpPr>
          <p:cNvPr id="4" name="Title 1"/>
          <p:cNvSpPr txBox="1">
            <a:spLocks/>
          </p:cNvSpPr>
          <p:nvPr/>
        </p:nvSpPr>
        <p:spPr>
          <a:xfrm>
            <a:off x="1981200" y="274638"/>
            <a:ext cx="8229600" cy="792162"/>
          </a:xfrm>
          <a:prstGeom prst="rect">
            <a:avLst/>
          </a:prstGeom>
        </p:spPr>
        <p:txBody>
          <a:bodyPr anchor="b" anchorCtr="0"/>
          <a:lstStyle>
            <a:lvl1pPr algn="ctr" defTabSz="914400" rtl="0" eaLnBrk="1" latinLnBrk="0" hangingPunct="1">
              <a:lnSpc>
                <a:spcPts val="3000"/>
              </a:lnSpc>
              <a:spcBef>
                <a:spcPct val="0"/>
              </a:spcBef>
              <a:buNone/>
              <a:defRPr sz="2800" b="1" kern="1200" baseline="0">
                <a:solidFill>
                  <a:schemeClr val="bg1"/>
                </a:solidFill>
                <a:effectLst/>
                <a:latin typeface="Calibri" pitchFamily="34" charset="0"/>
                <a:ea typeface="+mj-ea"/>
                <a:cs typeface="+mj-cs"/>
              </a:defRPr>
            </a:lvl1pPr>
          </a:lstStyle>
          <a:p>
            <a:r>
              <a:rPr lang="en-US" dirty="0">
                <a:solidFill>
                  <a:srgbClr val="FFC000"/>
                </a:solidFill>
                <a:latin typeface="Myriad Web Pro"/>
              </a:rPr>
              <a:t>For More Information</a:t>
            </a:r>
          </a:p>
        </p:txBody>
      </p:sp>
    </p:spTree>
    <p:extLst>
      <p:ext uri="{BB962C8B-B14F-4D97-AF65-F5344CB8AC3E}">
        <p14:creationId xmlns:p14="http://schemas.microsoft.com/office/powerpoint/2010/main" val="174728760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eme1">
  <a:themeElements>
    <a:clrScheme name="CDC OD Dark PPT Colors">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FFC000"/>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620</Words>
  <Application>Microsoft Office PowerPoint</Application>
  <PresentationFormat>Widescreen</PresentationFormat>
  <Paragraphs>86</Paragraphs>
  <Slides>7</Slides>
  <Notes>7</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7</vt:i4>
      </vt:variant>
    </vt:vector>
  </HeadingPairs>
  <TitlesOfParts>
    <vt:vector size="17" baseType="lpstr">
      <vt:lpstr>Arial</vt:lpstr>
      <vt:lpstr>Arial Black</vt:lpstr>
      <vt:lpstr>Arial Bold</vt:lpstr>
      <vt:lpstr>Calibri</vt:lpstr>
      <vt:lpstr>Calibri Light</vt:lpstr>
      <vt:lpstr>Courier New</vt:lpstr>
      <vt:lpstr>Myriad Web Pro</vt:lpstr>
      <vt:lpstr>Wingdings</vt:lpstr>
      <vt:lpstr>Office Theme</vt:lpstr>
      <vt:lpstr>Theme1</vt:lpstr>
      <vt:lpstr>Overview of the WISEWOMAN Data Management System 3.0</vt:lpstr>
      <vt:lpstr>PowerPoint Presentation</vt:lpstr>
      <vt:lpstr>PowerPoint Presentation</vt:lpstr>
      <vt:lpstr>PowerPoint Presentation</vt:lpstr>
      <vt:lpstr>PowerPoint Presentation</vt:lpstr>
      <vt:lpstr>Walk-through of DMS 3.0</vt:lpstr>
      <vt:lpstr>PowerPoint Presentation</vt:lpstr>
    </vt:vector>
  </TitlesOfParts>
  <Company>Centers for Disease Control and Prevention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Blum, Ethan (CDC/DDNID/NCCDPHP/DHDSP)</dc:creator>
  <cp:lastModifiedBy>Alli Steiner</cp:lastModifiedBy>
  <cp:revision>5</cp:revision>
  <cp:lastPrinted>2019-04-24T19:05:58Z</cp:lastPrinted>
  <dcterms:created xsi:type="dcterms:W3CDTF">2019-04-24T18:55:48Z</dcterms:created>
  <dcterms:modified xsi:type="dcterms:W3CDTF">2019-11-08T20:19:48Z</dcterms:modified>
</cp:coreProperties>
</file>