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1" r:id="rId4"/>
    <p:sldId id="268" r:id="rId5"/>
    <p:sldId id="269" r:id="rId6"/>
    <p:sldId id="272" r:id="rId7"/>
    <p:sldId id="270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  <p:cmAuthor id="2" name="Kiryakos, Jenna" initials="KJ" lastIdx="1" clrIdx="1">
    <p:extLst>
      <p:ext uri="{19B8F6BF-5375-455C-9EA6-DF929625EA0E}">
        <p15:presenceInfo xmlns:p15="http://schemas.microsoft.com/office/powerpoint/2012/main" userId="Kiryakos, Jen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96633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TED\Fall%202024\Existing%20DoD%20Indicators\Q75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TED\Fall%202024\Existing%20DoD%20Indicators\Q75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University%20of%20Michigan%20Dropbox\Jenna%20Kiryakos\Nephrology_KECC\CDC%20(2022-%20)\Website%20Redesign\TED\2024\Fall%202024\Existing%20DoD%20Indicators\Q75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TED\Fall%202024\Existing%20DoD%20Indicators\Q75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TED\Fall%202024\Existing%20DoD%20Indicators\Q75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TED\Fall%202024\Existing%20DoD%20Indicators\Q75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TED\Fall%202024\Existing%20DoD%20Indicators\Q756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Overall!$B$1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rgbClr val="800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00080"/>
              </a:solidFill>
              <a:ln w="44450">
                <a:solidFill>
                  <a:srgbClr val="800080"/>
                </a:solidFill>
              </a:ln>
              <a:effectLst/>
            </c:spPr>
          </c:marker>
          <c:cat>
            <c:numRef>
              <c:f>Overall!$A$2:$A$12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Overall!$B$2:$B$12</c:f>
              <c:numCache>
                <c:formatCode>0.0</c:formatCode>
                <c:ptCount val="11"/>
                <c:pt idx="0">
                  <c:v>6.4</c:v>
                </c:pt>
                <c:pt idx="1">
                  <c:v>6</c:v>
                </c:pt>
                <c:pt idx="2">
                  <c:v>5.3</c:v>
                </c:pt>
                <c:pt idx="3">
                  <c:v>5.3</c:v>
                </c:pt>
                <c:pt idx="4">
                  <c:v>5.0999999999999996</c:v>
                </c:pt>
                <c:pt idx="5">
                  <c:v>5</c:v>
                </c:pt>
                <c:pt idx="6">
                  <c:v>4.9000000000000004</c:v>
                </c:pt>
                <c:pt idx="7">
                  <c:v>5.0999999999999996</c:v>
                </c:pt>
                <c:pt idx="8">
                  <c:v>5.4</c:v>
                </c:pt>
                <c:pt idx="9">
                  <c:v>5.4</c:v>
                </c:pt>
                <c:pt idx="10">
                  <c:v>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E3-461D-8F38-0482FE1A5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957728"/>
        <c:axId val="487957312"/>
      </c:lineChart>
      <c:catAx>
        <c:axId val="48795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487957312"/>
        <c:crosses val="autoZero"/>
        <c:auto val="1"/>
        <c:lblAlgn val="ctr"/>
        <c:lblOffset val="100"/>
        <c:noMultiLvlLbl val="0"/>
      </c:catAx>
      <c:valAx>
        <c:axId val="487957312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2400" b="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CKD</a:t>
                </a:r>
                <a:r>
                  <a:rPr lang="en-US" sz="2400" b="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Stages 3</a:t>
                </a:r>
                <a:r>
                  <a:rPr lang="en-US" sz="2400" b="0" i="0" u="none" strike="noStrike" baseline="0">
                    <a:effectLst/>
                  </a:rPr>
                  <a:t>–5</a:t>
                </a:r>
                <a:r>
                  <a:rPr lang="en-US" sz="2400" b="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(%)</a:t>
                </a:r>
                <a:endParaRPr lang="en-US" sz="2400" b="0">
                  <a:solidFill>
                    <a:sysClr val="windowText" lastClr="00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7.2235898313311884E-4"/>
              <c:y val="0.161634495350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487957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Overall!$B$19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rgbClr val="800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00080"/>
              </a:solidFill>
              <a:ln w="44450">
                <a:solidFill>
                  <a:srgbClr val="800080"/>
                </a:solidFill>
              </a:ln>
              <a:effectLst/>
            </c:spPr>
          </c:marker>
          <c:cat>
            <c:numRef>
              <c:f>Overall!$A$20:$A$30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Overall!$B$20:$B$30</c:f>
              <c:numCache>
                <c:formatCode>0.0</c:formatCode>
                <c:ptCount val="11"/>
                <c:pt idx="0">
                  <c:v>8</c:v>
                </c:pt>
                <c:pt idx="1">
                  <c:v>7.6</c:v>
                </c:pt>
                <c:pt idx="2">
                  <c:v>7</c:v>
                </c:pt>
                <c:pt idx="3">
                  <c:v>7</c:v>
                </c:pt>
                <c:pt idx="4">
                  <c:v>6.6</c:v>
                </c:pt>
                <c:pt idx="5">
                  <c:v>6.4</c:v>
                </c:pt>
                <c:pt idx="6">
                  <c:v>6.1</c:v>
                </c:pt>
                <c:pt idx="7">
                  <c:v>6.1</c:v>
                </c:pt>
                <c:pt idx="8">
                  <c:v>6.4</c:v>
                </c:pt>
                <c:pt idx="9">
                  <c:v>6.3</c:v>
                </c:pt>
                <c:pt idx="10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72-41F7-81E9-7D2659BA26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4046352"/>
        <c:axId val="294042192"/>
      </c:lineChart>
      <c:catAx>
        <c:axId val="29404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94042192"/>
        <c:crosses val="autoZero"/>
        <c:auto val="1"/>
        <c:lblAlgn val="ctr"/>
        <c:lblOffset val="100"/>
        <c:noMultiLvlLbl val="0"/>
      </c:catAx>
      <c:valAx>
        <c:axId val="294042192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2400" b="0" i="0" baseline="0">
                    <a:effectLst/>
                  </a:rPr>
                  <a:t>CKD Stages 3–5 (%)</a:t>
                </a:r>
                <a:endParaRPr lang="en-US" sz="2400" b="0">
                  <a:effectLst/>
                </a:endParaRPr>
              </a:p>
            </c:rich>
          </c:tx>
          <c:layout>
            <c:manualLayout>
              <c:xMode val="edge"/>
              <c:yMode val="edge"/>
              <c:x val="5.9662073490813648E-4"/>
              <c:y val="0.169552461304569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94046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Age!$B$33</c:f>
              <c:strCache>
                <c:ptCount val="1"/>
                <c:pt idx="0">
                  <c:v>18–39 years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Age!$A$34:$A$44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Age!$B$34:$B$44</c:f>
              <c:numCache>
                <c:formatCode>0.0</c:formatCode>
                <c:ptCount val="11"/>
                <c:pt idx="0">
                  <c:v>1.2</c:v>
                </c:pt>
                <c:pt idx="1">
                  <c:v>1.1000000000000001</c:v>
                </c:pt>
                <c:pt idx="2">
                  <c:v>0.89999999999999991</c:v>
                </c:pt>
                <c:pt idx="3">
                  <c:v>0.89999999999999991</c:v>
                </c:pt>
                <c:pt idx="4">
                  <c:v>0.8</c:v>
                </c:pt>
                <c:pt idx="5">
                  <c:v>0.8</c:v>
                </c:pt>
                <c:pt idx="6">
                  <c:v>0.8</c:v>
                </c:pt>
                <c:pt idx="7">
                  <c:v>0.7</c:v>
                </c:pt>
                <c:pt idx="8">
                  <c:v>0.8</c:v>
                </c:pt>
                <c:pt idx="9">
                  <c:v>0.8</c:v>
                </c:pt>
                <c:pt idx="10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A5-4735-BF7F-3B6673976F50}"/>
            </c:ext>
          </c:extLst>
        </c:ser>
        <c:ser>
          <c:idx val="1"/>
          <c:order val="1"/>
          <c:tx>
            <c:strRef>
              <c:f>Age!$C$33</c:f>
              <c:strCache>
                <c:ptCount val="1"/>
                <c:pt idx="0">
                  <c:v>40–59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Age!$A$34:$A$44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Age!$C$34:$C$44</c:f>
              <c:numCache>
                <c:formatCode>General</c:formatCode>
                <c:ptCount val="11"/>
                <c:pt idx="0">
                  <c:v>7.9</c:v>
                </c:pt>
                <c:pt idx="1">
                  <c:v>7.1</c:v>
                </c:pt>
                <c:pt idx="2">
                  <c:v>6.2</c:v>
                </c:pt>
                <c:pt idx="3">
                  <c:v>6.3</c:v>
                </c:pt>
                <c:pt idx="4">
                  <c:v>5.6999999999999993</c:v>
                </c:pt>
                <c:pt idx="5">
                  <c:v>5.4</c:v>
                </c:pt>
                <c:pt idx="6">
                  <c:v>5.0999999999999996</c:v>
                </c:pt>
                <c:pt idx="7">
                  <c:v>5.2</c:v>
                </c:pt>
                <c:pt idx="8">
                  <c:v>5.4</c:v>
                </c:pt>
                <c:pt idx="9">
                  <c:v>5.5</c:v>
                </c:pt>
                <c:pt idx="10">
                  <c:v>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A5-4735-BF7F-3B6673976F50}"/>
            </c:ext>
          </c:extLst>
        </c:ser>
        <c:ser>
          <c:idx val="2"/>
          <c:order val="2"/>
          <c:tx>
            <c:strRef>
              <c:f>Age!$D$33</c:f>
              <c:strCache>
                <c:ptCount val="1"/>
                <c:pt idx="0">
                  <c:v>60–69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Age!$A$34:$A$44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Age!$D$34:$D$44</c:f>
              <c:numCache>
                <c:formatCode>0.0</c:formatCode>
                <c:ptCount val="11"/>
                <c:pt idx="0">
                  <c:v>13.6</c:v>
                </c:pt>
                <c:pt idx="1">
                  <c:v>12.6</c:v>
                </c:pt>
                <c:pt idx="2">
                  <c:v>11.4</c:v>
                </c:pt>
                <c:pt idx="3">
                  <c:v>11.2</c:v>
                </c:pt>
                <c:pt idx="4">
                  <c:v>10.199999999999999</c:v>
                </c:pt>
                <c:pt idx="5">
                  <c:v>9.6999999999999993</c:v>
                </c:pt>
                <c:pt idx="6">
                  <c:v>9.1</c:v>
                </c:pt>
                <c:pt idx="7">
                  <c:v>9.1</c:v>
                </c:pt>
                <c:pt idx="8">
                  <c:v>9.6</c:v>
                </c:pt>
                <c:pt idx="9">
                  <c:v>9.5</c:v>
                </c:pt>
                <c:pt idx="10">
                  <c:v>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4A5-4735-BF7F-3B6673976F50}"/>
            </c:ext>
          </c:extLst>
        </c:ser>
        <c:ser>
          <c:idx val="3"/>
          <c:order val="3"/>
          <c:tx>
            <c:strRef>
              <c:f>Age!$E$33</c:f>
              <c:strCache>
                <c:ptCount val="1"/>
                <c:pt idx="0">
                  <c:v>70+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Age!$A$34:$A$44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Age!$E$34:$E$44</c:f>
              <c:numCache>
                <c:formatCode>0.0</c:formatCode>
                <c:ptCount val="11"/>
                <c:pt idx="0">
                  <c:v>38</c:v>
                </c:pt>
                <c:pt idx="1">
                  <c:v>37.4</c:v>
                </c:pt>
                <c:pt idx="2">
                  <c:v>35.4</c:v>
                </c:pt>
                <c:pt idx="3">
                  <c:v>35.5</c:v>
                </c:pt>
                <c:pt idx="4">
                  <c:v>33.5</c:v>
                </c:pt>
                <c:pt idx="5">
                  <c:v>32.700000000000003</c:v>
                </c:pt>
                <c:pt idx="6">
                  <c:v>31.7</c:v>
                </c:pt>
                <c:pt idx="7">
                  <c:v>31.9</c:v>
                </c:pt>
                <c:pt idx="8">
                  <c:v>33.1</c:v>
                </c:pt>
                <c:pt idx="9">
                  <c:v>32.5</c:v>
                </c:pt>
                <c:pt idx="10">
                  <c:v>32.4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4A5-4735-BF7F-3B6673976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5513199"/>
        <c:axId val="1845511119"/>
      </c:lineChart>
      <c:catAx>
        <c:axId val="1845513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845511119"/>
        <c:crosses val="autoZero"/>
        <c:auto val="1"/>
        <c:lblAlgn val="ctr"/>
        <c:lblOffset val="100"/>
        <c:noMultiLvlLbl val="0"/>
      </c:catAx>
      <c:valAx>
        <c:axId val="1845511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CKD Stages 3–5 (%)</a:t>
                </a:r>
              </a:p>
            </c:rich>
          </c:tx>
          <c:layout>
            <c:manualLayout>
              <c:xMode val="edge"/>
              <c:yMode val="edge"/>
              <c:x val="0"/>
              <c:y val="0.117598083417540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845513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61883387621669"/>
          <c:y val="0.91009211517537569"/>
          <c:w val="0.63095658062307913"/>
          <c:h val="8.72309759251038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Sex!$B$1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rgbClr val="9900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0099"/>
              </a:solidFill>
              <a:ln w="44450">
                <a:solidFill>
                  <a:srgbClr val="990099"/>
                </a:solidFill>
              </a:ln>
              <a:effectLst/>
            </c:spPr>
          </c:marker>
          <c:cat>
            <c:numRef>
              <c:f>Sex!$A$2:$A$12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Sex!$B$2:$B$12</c:f>
              <c:numCache>
                <c:formatCode>0.0</c:formatCode>
                <c:ptCount val="11"/>
                <c:pt idx="0">
                  <c:v>6.5</c:v>
                </c:pt>
                <c:pt idx="1">
                  <c:v>6.1</c:v>
                </c:pt>
                <c:pt idx="2">
                  <c:v>5.2</c:v>
                </c:pt>
                <c:pt idx="3">
                  <c:v>5.3</c:v>
                </c:pt>
                <c:pt idx="4">
                  <c:v>5.0999999999999996</c:v>
                </c:pt>
                <c:pt idx="5">
                  <c:v>5.2</c:v>
                </c:pt>
                <c:pt idx="6">
                  <c:v>5.0999999999999996</c:v>
                </c:pt>
                <c:pt idx="7">
                  <c:v>5.4</c:v>
                </c:pt>
                <c:pt idx="8">
                  <c:v>5.7</c:v>
                </c:pt>
                <c:pt idx="9">
                  <c:v>5.7</c:v>
                </c:pt>
                <c:pt idx="10">
                  <c:v>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63-4461-AF30-1AE0A183E29D}"/>
            </c:ext>
          </c:extLst>
        </c:ser>
        <c:ser>
          <c:idx val="1"/>
          <c:order val="1"/>
          <c:tx>
            <c:strRef>
              <c:f>Sex!$C$1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rgbClr val="008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80"/>
              </a:solidFill>
              <a:ln w="44450">
                <a:solidFill>
                  <a:srgbClr val="008080"/>
                </a:solidFill>
              </a:ln>
              <a:effectLst/>
            </c:spPr>
          </c:marker>
          <c:cat>
            <c:numRef>
              <c:f>Sex!$A$2:$A$12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Sex!$C$2:$C$12</c:f>
              <c:numCache>
                <c:formatCode>0.0</c:formatCode>
                <c:ptCount val="11"/>
                <c:pt idx="0">
                  <c:v>6.2</c:v>
                </c:pt>
                <c:pt idx="1">
                  <c:v>5.9</c:v>
                </c:pt>
                <c:pt idx="2">
                  <c:v>5.4</c:v>
                </c:pt>
                <c:pt idx="3">
                  <c:v>5.3</c:v>
                </c:pt>
                <c:pt idx="4">
                  <c:v>5</c:v>
                </c:pt>
                <c:pt idx="5">
                  <c:v>4.9000000000000004</c:v>
                </c:pt>
                <c:pt idx="6">
                  <c:v>4.7</c:v>
                </c:pt>
                <c:pt idx="7">
                  <c:v>4.7</c:v>
                </c:pt>
                <c:pt idx="8">
                  <c:v>5.0999999999999996</c:v>
                </c:pt>
                <c:pt idx="9">
                  <c:v>5.0999999999999996</c:v>
                </c:pt>
                <c:pt idx="10">
                  <c:v>5.0999999999999996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63-4461-AF30-1AE0A183E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086592"/>
        <c:axId val="498089088"/>
      </c:lineChart>
      <c:catAx>
        <c:axId val="49808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498089088"/>
        <c:crosses val="autoZero"/>
        <c:auto val="1"/>
        <c:lblAlgn val="ctr"/>
        <c:lblOffset val="100"/>
        <c:noMultiLvlLbl val="0"/>
      </c:catAx>
      <c:valAx>
        <c:axId val="49808908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2400" b="0" i="0" baseline="0">
                    <a:effectLst/>
                  </a:rPr>
                  <a:t>CKD Stages 3–5 (%)</a:t>
                </a:r>
                <a:endParaRPr lang="en-US" sz="2400">
                  <a:effectLst/>
                </a:endParaRPr>
              </a:p>
            </c:rich>
          </c:tx>
          <c:layout>
            <c:manualLayout>
              <c:xMode val="edge"/>
              <c:yMode val="edge"/>
              <c:x val="0"/>
              <c:y val="0.120274992317060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49808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863951771653546"/>
          <c:y val="0.90741520627585481"/>
          <c:w val="0.19813763123359579"/>
          <c:h val="8.72309759251038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Sex!$B$21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rgbClr val="9900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0099"/>
              </a:solidFill>
              <a:ln w="44450">
                <a:solidFill>
                  <a:srgbClr val="990099"/>
                </a:solidFill>
              </a:ln>
              <a:effectLst/>
            </c:spPr>
          </c:marker>
          <c:cat>
            <c:numRef>
              <c:f>Sex!$A$22:$A$32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Sex!$B$22:$B$32</c:f>
              <c:numCache>
                <c:formatCode>0.0</c:formatCode>
                <c:ptCount val="11"/>
                <c:pt idx="0">
                  <c:v>7.7</c:v>
                </c:pt>
                <c:pt idx="1">
                  <c:v>7.4</c:v>
                </c:pt>
                <c:pt idx="2">
                  <c:v>6.8</c:v>
                </c:pt>
                <c:pt idx="3">
                  <c:v>6.9</c:v>
                </c:pt>
                <c:pt idx="4">
                  <c:v>6.5</c:v>
                </c:pt>
                <c:pt idx="5">
                  <c:v>6.4</c:v>
                </c:pt>
                <c:pt idx="6">
                  <c:v>6.2</c:v>
                </c:pt>
                <c:pt idx="7">
                  <c:v>6.3</c:v>
                </c:pt>
                <c:pt idx="8">
                  <c:v>6.5</c:v>
                </c:pt>
                <c:pt idx="9">
                  <c:v>6.5</c:v>
                </c:pt>
                <c:pt idx="10">
                  <c:v>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98-4787-AFD1-B63D6B10FD22}"/>
            </c:ext>
          </c:extLst>
        </c:ser>
        <c:ser>
          <c:idx val="1"/>
          <c:order val="1"/>
          <c:tx>
            <c:strRef>
              <c:f>Sex!$C$21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rgbClr val="008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80"/>
              </a:solidFill>
              <a:ln w="44450">
                <a:solidFill>
                  <a:srgbClr val="008080"/>
                </a:solidFill>
              </a:ln>
              <a:effectLst/>
            </c:spPr>
          </c:marker>
          <c:cat>
            <c:numRef>
              <c:f>Sex!$A$22:$A$32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Sex!$C$22:$C$32</c:f>
              <c:numCache>
                <c:formatCode>0.0</c:formatCode>
                <c:ptCount val="11"/>
                <c:pt idx="0">
                  <c:v>8.3000000000000007</c:v>
                </c:pt>
                <c:pt idx="1">
                  <c:v>7.8</c:v>
                </c:pt>
                <c:pt idx="2">
                  <c:v>7.2</c:v>
                </c:pt>
                <c:pt idx="3">
                  <c:v>7.2</c:v>
                </c:pt>
                <c:pt idx="4">
                  <c:v>6.6</c:v>
                </c:pt>
                <c:pt idx="5">
                  <c:v>6.3</c:v>
                </c:pt>
                <c:pt idx="6">
                  <c:v>6</c:v>
                </c:pt>
                <c:pt idx="7">
                  <c:v>6</c:v>
                </c:pt>
                <c:pt idx="8">
                  <c:v>6.3</c:v>
                </c:pt>
                <c:pt idx="9">
                  <c:v>6.2</c:v>
                </c:pt>
                <c:pt idx="10">
                  <c:v>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98-4787-AFD1-B63D6B10F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2715488"/>
        <c:axId val="492717568"/>
      </c:lineChart>
      <c:catAx>
        <c:axId val="49271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492717568"/>
        <c:crosses val="autoZero"/>
        <c:auto val="1"/>
        <c:lblAlgn val="ctr"/>
        <c:lblOffset val="100"/>
        <c:noMultiLvlLbl val="0"/>
      </c:catAx>
      <c:valAx>
        <c:axId val="49271756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2400" b="0" i="0" baseline="0">
                    <a:effectLst/>
                  </a:rPr>
                  <a:t>CKD Stages 3–5 (%)</a:t>
                </a:r>
                <a:endParaRPr lang="en-US" sz="2400">
                  <a:effectLst/>
                </a:endParaRPr>
              </a:p>
            </c:rich>
          </c:tx>
          <c:layout>
            <c:manualLayout>
              <c:xMode val="edge"/>
              <c:yMode val="edge"/>
              <c:x val="0"/>
              <c:y val="0.128740069836445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49271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863947003276503"/>
          <c:y val="0.91083928106713241"/>
          <c:w val="0.19813764748504326"/>
          <c:h val="8.65060560802753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377542650918657E-2"/>
          <c:y val="4.4079342817070724E-2"/>
          <c:w val="0.88454683398950118"/>
          <c:h val="0.73534831556622182"/>
        </c:manualLayout>
      </c:layout>
      <c:lineChart>
        <c:grouping val="standard"/>
        <c:varyColors val="0"/>
        <c:ser>
          <c:idx val="0"/>
          <c:order val="0"/>
          <c:tx>
            <c:strRef>
              <c:f>Race!$B$1</c:f>
              <c:strCache>
                <c:ptCount val="1"/>
                <c:pt idx="0">
                  <c:v>White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Race!$A$2:$A$12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Race!$B$2:$B$12</c:f>
              <c:numCache>
                <c:formatCode>0.0</c:formatCode>
                <c:ptCount val="11"/>
                <c:pt idx="0">
                  <c:v>2.6</c:v>
                </c:pt>
                <c:pt idx="1">
                  <c:v>2.6</c:v>
                </c:pt>
                <c:pt idx="2">
                  <c:v>2.1</c:v>
                </c:pt>
                <c:pt idx="3">
                  <c:v>2.2999999999999998</c:v>
                </c:pt>
                <c:pt idx="4">
                  <c:v>2.2000000000000002</c:v>
                </c:pt>
                <c:pt idx="5">
                  <c:v>2.2999999999999998</c:v>
                </c:pt>
                <c:pt idx="6">
                  <c:v>2.2000000000000002</c:v>
                </c:pt>
                <c:pt idx="7">
                  <c:v>2.5</c:v>
                </c:pt>
                <c:pt idx="8">
                  <c:v>2.7</c:v>
                </c:pt>
                <c:pt idx="9">
                  <c:v>2.8</c:v>
                </c:pt>
                <c:pt idx="10">
                  <c:v>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EF-4859-8765-51089D079258}"/>
            </c:ext>
          </c:extLst>
        </c:ser>
        <c:ser>
          <c:idx val="1"/>
          <c:order val="1"/>
          <c:tx>
            <c:strRef>
              <c:f>Race!$C$1</c:f>
              <c:strCache>
                <c:ptCount val="1"/>
                <c:pt idx="0">
                  <c:v>Black</c:v>
                </c:pt>
              </c:strCache>
            </c:strRef>
          </c:tx>
          <c:spPr>
            <a:ln w="44450" cap="rnd">
              <a:solidFill>
                <a:srgbClr val="008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80"/>
              </a:solidFill>
              <a:ln w="44450">
                <a:solidFill>
                  <a:srgbClr val="008080"/>
                </a:solidFill>
              </a:ln>
              <a:effectLst/>
            </c:spPr>
          </c:marker>
          <c:cat>
            <c:numRef>
              <c:f>Race!$A$2:$A$12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Race!$C$2:$C$12</c:f>
              <c:numCache>
                <c:formatCode>0.0</c:formatCode>
                <c:ptCount val="11"/>
                <c:pt idx="0">
                  <c:v>6</c:v>
                </c:pt>
                <c:pt idx="1">
                  <c:v>5.7</c:v>
                </c:pt>
                <c:pt idx="2">
                  <c:v>5.0999999999999996</c:v>
                </c:pt>
                <c:pt idx="3">
                  <c:v>5.2</c:v>
                </c:pt>
                <c:pt idx="4">
                  <c:v>5.3</c:v>
                </c:pt>
                <c:pt idx="5">
                  <c:v>5.5</c:v>
                </c:pt>
                <c:pt idx="6">
                  <c:v>5.6</c:v>
                </c:pt>
                <c:pt idx="7">
                  <c:v>6</c:v>
                </c:pt>
                <c:pt idx="8">
                  <c:v>6.5</c:v>
                </c:pt>
                <c:pt idx="9">
                  <c:v>6.8</c:v>
                </c:pt>
                <c:pt idx="10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3EF-4859-8765-51089D079258}"/>
            </c:ext>
          </c:extLst>
        </c:ser>
        <c:ser>
          <c:idx val="2"/>
          <c:order val="2"/>
          <c:tx>
            <c:strRef>
              <c:f>Race!$D$1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Race!$A$2:$A$12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Race!$D$2:$D$12</c:f>
              <c:numCache>
                <c:formatCode>0.0</c:formatCode>
                <c:ptCount val="11"/>
                <c:pt idx="0">
                  <c:v>2.2999999999999998</c:v>
                </c:pt>
                <c:pt idx="1">
                  <c:v>2.2000000000000002</c:v>
                </c:pt>
                <c:pt idx="2">
                  <c:v>1.9</c:v>
                </c:pt>
                <c:pt idx="3">
                  <c:v>1.9</c:v>
                </c:pt>
                <c:pt idx="4">
                  <c:v>1.6</c:v>
                </c:pt>
                <c:pt idx="5">
                  <c:v>2</c:v>
                </c:pt>
                <c:pt idx="6">
                  <c:v>2.1</c:v>
                </c:pt>
                <c:pt idx="7">
                  <c:v>2.1</c:v>
                </c:pt>
                <c:pt idx="8">
                  <c:v>2.5</c:v>
                </c:pt>
                <c:pt idx="9">
                  <c:v>2.6</c:v>
                </c:pt>
                <c:pt idx="10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3EF-4859-8765-51089D079258}"/>
            </c:ext>
          </c:extLst>
        </c:ser>
        <c:ser>
          <c:idx val="3"/>
          <c:order val="3"/>
          <c:tx>
            <c:strRef>
              <c:f>Race!$E$1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Race!$A$2:$A$12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Race!$E$2:$E$12</c:f>
              <c:numCache>
                <c:formatCode>0.0</c:formatCode>
                <c:ptCount val="11"/>
                <c:pt idx="0">
                  <c:v>1.9</c:v>
                </c:pt>
                <c:pt idx="1">
                  <c:v>1.8</c:v>
                </c:pt>
                <c:pt idx="2">
                  <c:v>2.7</c:v>
                </c:pt>
                <c:pt idx="3">
                  <c:v>2.6</c:v>
                </c:pt>
                <c:pt idx="4">
                  <c:v>2.6</c:v>
                </c:pt>
                <c:pt idx="5">
                  <c:v>2.7</c:v>
                </c:pt>
                <c:pt idx="6">
                  <c:v>2.7</c:v>
                </c:pt>
                <c:pt idx="7">
                  <c:v>2.9</c:v>
                </c:pt>
                <c:pt idx="8">
                  <c:v>3.3</c:v>
                </c:pt>
                <c:pt idx="9">
                  <c:v>3.4</c:v>
                </c:pt>
                <c:pt idx="10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3EF-4859-8765-51089D079258}"/>
            </c:ext>
          </c:extLst>
        </c:ser>
        <c:ser>
          <c:idx val="4"/>
          <c:order val="4"/>
          <c:tx>
            <c:strRef>
              <c:f>Race!$F$1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44450">
                <a:solidFill>
                  <a:schemeClr val="accent5"/>
                </a:solidFill>
              </a:ln>
              <a:effectLst/>
            </c:spPr>
          </c:marker>
          <c:cat>
            <c:numRef>
              <c:f>Race!$A$2:$A$12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Race!$F$2:$F$12</c:f>
              <c:numCache>
                <c:formatCode>0.0</c:formatCode>
                <c:ptCount val="11"/>
                <c:pt idx="0">
                  <c:v>2</c:v>
                </c:pt>
                <c:pt idx="1">
                  <c:v>1.9</c:v>
                </c:pt>
                <c:pt idx="2">
                  <c:v>1.4</c:v>
                </c:pt>
                <c:pt idx="3">
                  <c:v>2.1</c:v>
                </c:pt>
                <c:pt idx="4">
                  <c:v>2</c:v>
                </c:pt>
                <c:pt idx="5">
                  <c:v>2.1</c:v>
                </c:pt>
                <c:pt idx="6">
                  <c:v>2.2999999999999998</c:v>
                </c:pt>
                <c:pt idx="7">
                  <c:v>2.5</c:v>
                </c:pt>
                <c:pt idx="8">
                  <c:v>2.9</c:v>
                </c:pt>
                <c:pt idx="9">
                  <c:v>2.9</c:v>
                </c:pt>
                <c:pt idx="10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3EF-4859-8765-51089D079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155552"/>
        <c:axId val="624155968"/>
      </c:lineChart>
      <c:catAx>
        <c:axId val="62415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624155968"/>
        <c:crosses val="autoZero"/>
        <c:auto val="1"/>
        <c:lblAlgn val="ctr"/>
        <c:lblOffset val="100"/>
        <c:noMultiLvlLbl val="0"/>
      </c:catAx>
      <c:valAx>
        <c:axId val="624155968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2400" b="0" i="0" baseline="0">
                    <a:effectLst/>
                  </a:rPr>
                  <a:t>CKD Stages 3–5 (%)</a:t>
                </a:r>
                <a:endParaRPr lang="en-US" sz="2400">
                  <a:effectLst/>
                </a:endParaRPr>
              </a:p>
            </c:rich>
          </c:tx>
          <c:layout>
            <c:manualLayout>
              <c:xMode val="edge"/>
              <c:yMode val="edge"/>
              <c:x val="1.5501968503937011E-5"/>
              <c:y val="9.636260718076797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62415555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5498851706036744E-2"/>
          <c:y val="0.90336958621660501"/>
          <c:w val="0.89297137467191601"/>
          <c:h val="9.5503808264845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94881889763779E-2"/>
          <c:y val="4.856512141280353E-2"/>
          <c:w val="0.88811097440944886"/>
          <c:h val="0.72030890242232759"/>
        </c:manualLayout>
      </c:layout>
      <c:lineChart>
        <c:grouping val="standard"/>
        <c:varyColors val="0"/>
        <c:ser>
          <c:idx val="0"/>
          <c:order val="0"/>
          <c:tx>
            <c:strRef>
              <c:f>Race!$B$32</c:f>
              <c:strCache>
                <c:ptCount val="1"/>
                <c:pt idx="0">
                  <c:v>White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numRef>
              <c:f>Race!$A$33:$A$43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Race!$B$33:$B$43</c:f>
              <c:numCache>
                <c:formatCode>0.0</c:formatCode>
                <c:ptCount val="11"/>
                <c:pt idx="0">
                  <c:v>5.4</c:v>
                </c:pt>
                <c:pt idx="1">
                  <c:v>5.3</c:v>
                </c:pt>
                <c:pt idx="2">
                  <c:v>4.7</c:v>
                </c:pt>
                <c:pt idx="3">
                  <c:v>4.8</c:v>
                </c:pt>
                <c:pt idx="4">
                  <c:v>4.4000000000000004</c:v>
                </c:pt>
                <c:pt idx="5">
                  <c:v>4.3</c:v>
                </c:pt>
                <c:pt idx="6">
                  <c:v>4</c:v>
                </c:pt>
                <c:pt idx="7">
                  <c:v>4.2</c:v>
                </c:pt>
                <c:pt idx="8">
                  <c:v>4.3</c:v>
                </c:pt>
                <c:pt idx="9">
                  <c:v>4.3</c:v>
                </c:pt>
                <c:pt idx="10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72-4733-A2B7-1903A8E9BA91}"/>
            </c:ext>
          </c:extLst>
        </c:ser>
        <c:ser>
          <c:idx val="1"/>
          <c:order val="1"/>
          <c:tx>
            <c:strRef>
              <c:f>Race!$C$32</c:f>
              <c:strCache>
                <c:ptCount val="1"/>
                <c:pt idx="0">
                  <c:v>Black</c:v>
                </c:pt>
              </c:strCache>
            </c:strRef>
          </c:tx>
          <c:spPr>
            <a:ln w="44450" cap="rnd">
              <a:solidFill>
                <a:srgbClr val="008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80"/>
              </a:solidFill>
              <a:ln w="44450">
                <a:solidFill>
                  <a:srgbClr val="008080"/>
                </a:solidFill>
              </a:ln>
              <a:effectLst/>
            </c:spPr>
          </c:marker>
          <c:cat>
            <c:numRef>
              <c:f>Race!$A$33:$A$43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Race!$C$33:$C$43</c:f>
              <c:numCache>
                <c:formatCode>0.0</c:formatCode>
                <c:ptCount val="11"/>
                <c:pt idx="0">
                  <c:v>11.2</c:v>
                </c:pt>
                <c:pt idx="1">
                  <c:v>10.9</c:v>
                </c:pt>
                <c:pt idx="2">
                  <c:v>10</c:v>
                </c:pt>
                <c:pt idx="3">
                  <c:v>9.8000000000000007</c:v>
                </c:pt>
                <c:pt idx="4">
                  <c:v>9.6</c:v>
                </c:pt>
                <c:pt idx="5">
                  <c:v>9.1999999999999993</c:v>
                </c:pt>
                <c:pt idx="6">
                  <c:v>9</c:v>
                </c:pt>
                <c:pt idx="7">
                  <c:v>9.5</c:v>
                </c:pt>
                <c:pt idx="8">
                  <c:v>9.9</c:v>
                </c:pt>
                <c:pt idx="9">
                  <c:v>9.8000000000000007</c:v>
                </c:pt>
                <c:pt idx="10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72-4733-A2B7-1903A8E9BA91}"/>
            </c:ext>
          </c:extLst>
        </c:ser>
        <c:ser>
          <c:idx val="2"/>
          <c:order val="2"/>
          <c:tx>
            <c:strRef>
              <c:f>Race!$D$32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Race!$A$33:$A$43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Race!$D$33:$D$43</c:f>
              <c:numCache>
                <c:formatCode>0.0</c:formatCode>
                <c:ptCount val="11"/>
                <c:pt idx="0">
                  <c:v>8.1999999999999993</c:v>
                </c:pt>
                <c:pt idx="1">
                  <c:v>7.4</c:v>
                </c:pt>
                <c:pt idx="2">
                  <c:v>6.5</c:v>
                </c:pt>
                <c:pt idx="3">
                  <c:v>6.3</c:v>
                </c:pt>
                <c:pt idx="4">
                  <c:v>4.5999999999999996</c:v>
                </c:pt>
                <c:pt idx="5">
                  <c:v>5.8</c:v>
                </c:pt>
                <c:pt idx="6">
                  <c:v>5.2</c:v>
                </c:pt>
                <c:pt idx="7">
                  <c:v>4.8</c:v>
                </c:pt>
                <c:pt idx="8">
                  <c:v>4.9000000000000004</c:v>
                </c:pt>
                <c:pt idx="9">
                  <c:v>5.2</c:v>
                </c:pt>
                <c:pt idx="10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B72-4733-A2B7-1903A8E9BA91}"/>
            </c:ext>
          </c:extLst>
        </c:ser>
        <c:ser>
          <c:idx val="3"/>
          <c:order val="3"/>
          <c:tx>
            <c:strRef>
              <c:f>Race!$E$32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44450">
                <a:solidFill>
                  <a:schemeClr val="accent4"/>
                </a:solidFill>
              </a:ln>
              <a:effectLst/>
            </c:spPr>
          </c:marker>
          <c:cat>
            <c:numRef>
              <c:f>Race!$A$33:$A$43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Race!$E$33:$E$43</c:f>
              <c:numCache>
                <c:formatCode>0.0</c:formatCode>
                <c:ptCount val="11"/>
                <c:pt idx="0">
                  <c:v>5.4</c:v>
                </c:pt>
                <c:pt idx="1">
                  <c:v>4.7</c:v>
                </c:pt>
                <c:pt idx="2">
                  <c:v>4.9000000000000004</c:v>
                </c:pt>
                <c:pt idx="3">
                  <c:v>4.8</c:v>
                </c:pt>
                <c:pt idx="4">
                  <c:v>4.7</c:v>
                </c:pt>
                <c:pt idx="5">
                  <c:v>4.5999999999999996</c:v>
                </c:pt>
                <c:pt idx="6">
                  <c:v>4.3</c:v>
                </c:pt>
                <c:pt idx="7">
                  <c:v>4.4000000000000004</c:v>
                </c:pt>
                <c:pt idx="8">
                  <c:v>4.7</c:v>
                </c:pt>
                <c:pt idx="9">
                  <c:v>4.7</c:v>
                </c:pt>
                <c:pt idx="10">
                  <c:v>4.9000000000000004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B72-4733-A2B7-1903A8E9BA91}"/>
            </c:ext>
          </c:extLst>
        </c:ser>
        <c:ser>
          <c:idx val="4"/>
          <c:order val="4"/>
          <c:tx>
            <c:strRef>
              <c:f>Race!$F$32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44450">
                <a:solidFill>
                  <a:schemeClr val="accent5"/>
                </a:solidFill>
              </a:ln>
              <a:effectLst/>
            </c:spPr>
          </c:marker>
          <c:cat>
            <c:numRef>
              <c:f>Race!$A$33:$A$43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Race!$F$33:$F$43</c:f>
              <c:numCache>
                <c:formatCode>0.0</c:formatCode>
                <c:ptCount val="11"/>
                <c:pt idx="0">
                  <c:v>5.5</c:v>
                </c:pt>
                <c:pt idx="1">
                  <c:v>5.7</c:v>
                </c:pt>
                <c:pt idx="2">
                  <c:v>4.4000000000000004</c:v>
                </c:pt>
                <c:pt idx="3">
                  <c:v>5.2</c:v>
                </c:pt>
                <c:pt idx="4">
                  <c:v>4.5</c:v>
                </c:pt>
                <c:pt idx="5">
                  <c:v>4.4000000000000004</c:v>
                </c:pt>
                <c:pt idx="6">
                  <c:v>4.5</c:v>
                </c:pt>
                <c:pt idx="7">
                  <c:v>4.3</c:v>
                </c:pt>
                <c:pt idx="8">
                  <c:v>4.8</c:v>
                </c:pt>
                <c:pt idx="9">
                  <c:v>4.5</c:v>
                </c:pt>
                <c:pt idx="10">
                  <c:v>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B72-4733-A2B7-1903A8E9BA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6186720"/>
        <c:axId val="626185056"/>
      </c:lineChart>
      <c:catAx>
        <c:axId val="62618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626185056"/>
        <c:crosses val="autoZero"/>
        <c:auto val="1"/>
        <c:lblAlgn val="ctr"/>
        <c:lblOffset val="100"/>
        <c:noMultiLvlLbl val="0"/>
      </c:catAx>
      <c:valAx>
        <c:axId val="626185056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sz="2400" b="0" i="0" baseline="0" dirty="0">
                    <a:effectLst/>
                  </a:rPr>
                  <a:t>CKD Stages 3–5 (%)</a:t>
                </a:r>
                <a:endParaRPr lang="en-US" sz="24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2.3384186351706036E-4"/>
              <c:y val="0.102132404967773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3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62618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445538057742786E-2"/>
          <c:y val="0.90474735239186144"/>
          <c:w val="0.87953961614173226"/>
          <c:h val="9.47244324090438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ccd.cdc.gov/CKD/detail.aspx?Qnum=Q75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141" y="2286642"/>
            <a:ext cx="10389705" cy="2284716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br>
              <a:rPr lang="en-US" sz="2400" b="1" dirty="0"/>
            </a:br>
            <a:r>
              <a:rPr lang="en-US" sz="4400" b="1" dirty="0"/>
              <a:t>Trends in Prevalence of CKD Stages 3–5 in the Military Health System</a:t>
            </a:r>
            <a:br>
              <a:rPr lang="en-US" sz="4400" b="1" dirty="0"/>
            </a:b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5" y="368586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106009" y="3637885"/>
            <a:ext cx="119799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The crude prevalence of Military Health System (MHS) beneficiaries with CKD stages 3–5 (eGFR &lt;60 ml/min/1.732) ranged from 4.9 to 6.4% during 2009–2019. From 2017 on, the crude prevalence was stable around 5.4%, while the age-standardized prevalence was 6.3–6.4%. The crude prevalence of CKD stages 3–5 was highest in adults aged ≥70 years and Black adults. The age-standardized prevalence was highest in Black adults compared with their counterparts. </a:t>
            </a:r>
          </a:p>
          <a:p>
            <a:pPr algn="l"/>
            <a:endParaRPr lang="en-US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DoD-MHS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05" y="6249280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https://nccd.cdc.gov/CKD/detail.aspx?Qnum=Q756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/>
          <a:lstStyle/>
          <a:p>
            <a:pPr algn="ctr"/>
            <a:r>
              <a:rPr lang="en-US" sz="4400" b="1" dirty="0"/>
              <a:t>Crude Trends in Prevalence of CKD Stages 3–5 in the Military Health System, Overall</a:t>
            </a:r>
            <a:endParaRPr lang="en-US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FC3E75F-0767-423E-840B-295016064A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565035"/>
              </p:ext>
            </p:extLst>
          </p:nvPr>
        </p:nvGraphicFramePr>
        <p:xfrm>
          <a:off x="0" y="1444487"/>
          <a:ext cx="12191999" cy="4731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63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Age-Standardized Trends in Prevalence of CKD Stages 3–5 in the Military Health System, Overall</a:t>
            </a:r>
            <a:endParaRPr lang="en-US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8F00509-39FA-4CC4-8AFB-00F057F941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5058437"/>
              </p:ext>
            </p:extLst>
          </p:nvPr>
        </p:nvGraphicFramePr>
        <p:xfrm>
          <a:off x="0" y="1404729"/>
          <a:ext cx="12192000" cy="4770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036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A9BD949-F28F-4027-A4D9-E4A405401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/>
          <a:lstStyle/>
          <a:p>
            <a:pPr algn="ctr"/>
            <a:r>
              <a:rPr lang="en-US" sz="4400" b="1" dirty="0"/>
              <a:t>Crude Trends in Prevalence of CKD Stages 3–5 in the Military Health System, by Age</a:t>
            </a:r>
            <a:endParaRPr lang="en-US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142A91B-EA8D-40DA-9B09-E879F37036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7594944"/>
              </p:ext>
            </p:extLst>
          </p:nvPr>
        </p:nvGraphicFramePr>
        <p:xfrm>
          <a:off x="0" y="1444487"/>
          <a:ext cx="12191999" cy="4744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9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752E918-43F7-4C1D-AF9E-3C43FFBC7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/>
          <a:lstStyle/>
          <a:p>
            <a:pPr algn="ctr"/>
            <a:r>
              <a:rPr lang="en-US" sz="4400" b="1" dirty="0"/>
              <a:t>Crude Trends in Prevalence of CKD Stages 3–5 in the Military Health System, by Sex</a:t>
            </a:r>
            <a:endParaRPr lang="en-US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1B6EB87-F0C1-4004-8F25-CD4C56EB3C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9915913"/>
              </p:ext>
            </p:extLst>
          </p:nvPr>
        </p:nvGraphicFramePr>
        <p:xfrm>
          <a:off x="0" y="1431235"/>
          <a:ext cx="12192000" cy="4744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014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752E918-43F7-4C1D-AF9E-3C43FFBC7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Age-Standardized Trends in Prevalence of CKD Stages 3–5 in the Military Health System, by Sex</a:t>
            </a:r>
            <a:endParaRPr lang="en-US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B79CF89-E759-4922-9ECC-ACF5C7CAE9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9440158"/>
              </p:ext>
            </p:extLst>
          </p:nvPr>
        </p:nvGraphicFramePr>
        <p:xfrm>
          <a:off x="0" y="1391477"/>
          <a:ext cx="12191999" cy="478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3298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55DACC-24CE-49BA-9FAD-BBEC98A69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/>
          <a:lstStyle/>
          <a:p>
            <a:pPr algn="ctr"/>
            <a:r>
              <a:rPr lang="en-US" sz="4400" b="1" dirty="0"/>
              <a:t>Crude Trends in Prevalence of CKD Stages 3–5 in the Military Health System, by Race</a:t>
            </a:r>
            <a:endParaRPr lang="en-US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1D8F915-D845-43B8-A9ED-994BED830F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440455"/>
              </p:ext>
            </p:extLst>
          </p:nvPr>
        </p:nvGraphicFramePr>
        <p:xfrm>
          <a:off x="0" y="1444487"/>
          <a:ext cx="12192000" cy="4731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097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55DACC-24CE-49BA-9FAD-BBEC98A69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Age-Standardized Trends in Prevalence of CKD Stages 3–5 in the Military Health System, by Race</a:t>
            </a:r>
            <a:endParaRPr lang="en-US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43E5C6D-0846-4D38-BE5A-7285D8D935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2282966"/>
              </p:ext>
            </p:extLst>
          </p:nvPr>
        </p:nvGraphicFramePr>
        <p:xfrm>
          <a:off x="0" y="1391478"/>
          <a:ext cx="12192000" cy="478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9724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4213</TotalTime>
  <Words>260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  Trends in Prevalence of CKD Stages 3–5 in the Military Health System  </vt:lpstr>
      <vt:lpstr>Crude Trends in Prevalence of CKD Stages 3–5 in the Military Health System, Overall</vt:lpstr>
      <vt:lpstr>Age-Standardized Trends in Prevalence of CKD Stages 3–5 in the Military Health System, Overall</vt:lpstr>
      <vt:lpstr>Crude Trends in Prevalence of CKD Stages 3–5 in the Military Health System, by Age</vt:lpstr>
      <vt:lpstr>Crude Trends in Prevalence of CKD Stages 3–5 in the Military Health System, by Sex</vt:lpstr>
      <vt:lpstr>Age-Standardized Trends in Prevalence of CKD Stages 3–5 in the Military Health System, by Sex</vt:lpstr>
      <vt:lpstr>Crude Trends in Prevalence of CKD Stages 3–5 in the Military Health System, by Race</vt:lpstr>
      <vt:lpstr>Age-Standardized Trends in Prevalence of CKD Stages 3–5 in the Military Health System, by Race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Kiryakos, Jenna</cp:lastModifiedBy>
  <cp:revision>140</cp:revision>
  <dcterms:created xsi:type="dcterms:W3CDTF">2023-08-07T21:35:07Z</dcterms:created>
  <dcterms:modified xsi:type="dcterms:W3CDTF">2024-08-06T17:34:06Z</dcterms:modified>
</cp:coreProperties>
</file>