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7" r:id="rId3"/>
    <p:sldId id="26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ragg-Gresham, Jennifer" initials="BGJ" lastIdx="1" clrIdx="0">
    <p:extLst>
      <p:ext uri="{19B8F6BF-5375-455C-9EA6-DF929625EA0E}">
        <p15:presenceInfo xmlns:p15="http://schemas.microsoft.com/office/powerpoint/2012/main" userId="S::jennb@umich.edu::8cbcf482-729b-43e2-be11-1cd996f4c03d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0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72" d="100"/>
          <a:sy n="72" d="100"/>
        </p:scale>
        <p:origin x="642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kiryakos\Dropbox%20(University%20of%20Michigan)\Nephrology_KECC\CDC%20(2022-%20)\Website%20Redesign\2024%20Releases\Fall%20Release\Indicators\Indicator%20Spreadsheets\Existing%20Indicators\Q9_update_and_age_standardized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kiryakos\Dropbox%20(University%20of%20Michigan)\Nephrology_KECC\CDC%20(2022-%20)\Website%20Redesign\2024%20Releases\Fall%20Release\Indicators\Indicator%20Spreadsheets\Existing%20Indicators\Q9_update_and_age_standardized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Diabetes!$B$1</c:f>
              <c:strCache>
                <c:ptCount val="1"/>
                <c:pt idx="0">
                  <c:v>Diabetes</c:v>
                </c:pt>
              </c:strCache>
            </c:strRef>
          </c:tx>
          <c:spPr>
            <a:ln w="44450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44450">
                <a:solidFill>
                  <a:schemeClr val="accent1"/>
                </a:solidFill>
              </a:ln>
              <a:effectLst/>
            </c:spPr>
          </c:marker>
          <c:cat>
            <c:strRef>
              <c:f>Diabetes!$A$2:$A$6</c:f>
              <c:strCache>
                <c:ptCount val="5"/>
                <c:pt idx="0">
                  <c:v>2001–2004</c:v>
                </c:pt>
                <c:pt idx="1">
                  <c:v>2005–2008</c:v>
                </c:pt>
                <c:pt idx="2">
                  <c:v>2009–2012</c:v>
                </c:pt>
                <c:pt idx="3">
                  <c:v>2013–2016</c:v>
                </c:pt>
                <c:pt idx="4">
                  <c:v>2017–2020</c:v>
                </c:pt>
              </c:strCache>
            </c:strRef>
          </c:cat>
          <c:val>
            <c:numRef>
              <c:f>Diabetes!$B$2:$B$6</c:f>
              <c:numCache>
                <c:formatCode>0.0</c:formatCode>
                <c:ptCount val="5"/>
                <c:pt idx="0">
                  <c:v>41.1</c:v>
                </c:pt>
                <c:pt idx="1">
                  <c:v>37.5</c:v>
                </c:pt>
                <c:pt idx="2">
                  <c:v>35.200000000000003</c:v>
                </c:pt>
                <c:pt idx="3">
                  <c:v>33.4</c:v>
                </c:pt>
                <c:pt idx="4">
                  <c:v>37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AB96-418F-B3C3-DE950208FC65}"/>
            </c:ext>
          </c:extLst>
        </c:ser>
        <c:ser>
          <c:idx val="1"/>
          <c:order val="1"/>
          <c:tx>
            <c:strRef>
              <c:f>Diabetes!$C$1</c:f>
              <c:strCache>
                <c:ptCount val="1"/>
                <c:pt idx="0">
                  <c:v>No Diabetes</c:v>
                </c:pt>
              </c:strCache>
            </c:strRef>
          </c:tx>
          <c:spPr>
            <a:ln w="44450" cap="rnd">
              <a:solidFill>
                <a:schemeClr val="accent2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44450">
                <a:solidFill>
                  <a:schemeClr val="accent2"/>
                </a:solidFill>
              </a:ln>
              <a:effectLst/>
            </c:spPr>
          </c:marker>
          <c:cat>
            <c:strRef>
              <c:f>Diabetes!$A$2:$A$6</c:f>
              <c:strCache>
                <c:ptCount val="5"/>
                <c:pt idx="0">
                  <c:v>2001–2004</c:v>
                </c:pt>
                <c:pt idx="1">
                  <c:v>2005–2008</c:v>
                </c:pt>
                <c:pt idx="2">
                  <c:v>2009–2012</c:v>
                </c:pt>
                <c:pt idx="3">
                  <c:v>2013–2016</c:v>
                </c:pt>
                <c:pt idx="4">
                  <c:v>2017–2020</c:v>
                </c:pt>
              </c:strCache>
            </c:strRef>
          </c:cat>
          <c:val>
            <c:numRef>
              <c:f>Diabetes!$C$2:$C$6</c:f>
              <c:numCache>
                <c:formatCode>0.0</c:formatCode>
                <c:ptCount val="5"/>
                <c:pt idx="0">
                  <c:v>10.3</c:v>
                </c:pt>
                <c:pt idx="1">
                  <c:v>10.6</c:v>
                </c:pt>
                <c:pt idx="2">
                  <c:v>9.6999999999999993</c:v>
                </c:pt>
                <c:pt idx="3">
                  <c:v>11</c:v>
                </c:pt>
                <c:pt idx="4">
                  <c:v>10.1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AB96-418F-B3C3-DE950208FC65}"/>
            </c:ext>
          </c:extLst>
        </c:ser>
        <c:ser>
          <c:idx val="2"/>
          <c:order val="2"/>
          <c:tx>
            <c:strRef>
              <c:f>Diabetes!$D$1</c:f>
              <c:strCache>
                <c:ptCount val="1"/>
                <c:pt idx="0">
                  <c:v>Overall</c:v>
                </c:pt>
              </c:strCache>
            </c:strRef>
          </c:tx>
          <c:spPr>
            <a:ln w="44450" cap="rnd">
              <a:solidFill>
                <a:schemeClr val="tx1"/>
              </a:solidFill>
              <a:prstDash val="sysDash"/>
              <a:round/>
            </a:ln>
            <a:effectLst/>
          </c:spPr>
          <c:marker>
            <c:symbol val="circle"/>
            <c:size val="5"/>
            <c:spPr>
              <a:solidFill>
                <a:schemeClr val="tx1"/>
              </a:solidFill>
              <a:ln w="44450">
                <a:solidFill>
                  <a:schemeClr val="tx1"/>
                </a:solidFill>
              </a:ln>
              <a:effectLst/>
            </c:spPr>
          </c:marker>
          <c:val>
            <c:numRef>
              <c:f>Diabetes!$D$2:$D$6</c:f>
              <c:numCache>
                <c:formatCode>0.0</c:formatCode>
                <c:ptCount val="5"/>
                <c:pt idx="0">
                  <c:v>12.9</c:v>
                </c:pt>
                <c:pt idx="1">
                  <c:v>13.3</c:v>
                </c:pt>
                <c:pt idx="2">
                  <c:v>12.5</c:v>
                </c:pt>
                <c:pt idx="3">
                  <c:v>13.8</c:v>
                </c:pt>
                <c:pt idx="4">
                  <c:v>13.9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AB96-418F-B3C3-DE950208FC6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969982479"/>
        <c:axId val="969983311"/>
      </c:lineChart>
      <c:catAx>
        <c:axId val="969982479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969983311"/>
        <c:crosses val="autoZero"/>
        <c:auto val="1"/>
        <c:lblAlgn val="ctr"/>
        <c:lblOffset val="100"/>
        <c:noMultiLvlLbl val="0"/>
      </c:catAx>
      <c:valAx>
        <c:axId val="969983311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2400" b="0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2400">
                    <a:solidFill>
                      <a:sysClr val="windowText" lastClr="000000"/>
                    </a:solidFill>
                  </a:rPr>
                  <a:t>CKD</a:t>
                </a:r>
                <a:r>
                  <a:rPr lang="en-US" sz="2400" baseline="0">
                    <a:solidFill>
                      <a:sysClr val="windowText" lastClr="000000"/>
                    </a:solidFill>
                  </a:rPr>
                  <a:t> (%)</a:t>
                </a:r>
                <a:endParaRPr lang="en-US" sz="2400">
                  <a:solidFill>
                    <a:sysClr val="windowText" lastClr="000000"/>
                  </a:solidFill>
                </a:endParaRPr>
              </a:p>
            </c:rich>
          </c:tx>
          <c:layout>
            <c:manualLayout>
              <c:xMode val="edge"/>
              <c:yMode val="edge"/>
              <c:x val="0"/>
              <c:y val="0.26947049289365416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2400" b="0" i="0" u="none" strike="noStrike" kern="1200" baseline="0">
                  <a:solidFill>
                    <a:sysClr val="windowText" lastClr="000000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25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969982479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28366847112860893"/>
          <c:y val="0.91349392583748357"/>
          <c:w val="0.43266305774278213"/>
          <c:h val="8.6506074162516405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200" b="0" i="0" u="none" strike="noStrike" kern="120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Diabetes!$B$25</c:f>
              <c:strCache>
                <c:ptCount val="1"/>
                <c:pt idx="0">
                  <c:v>Diabetes</c:v>
                </c:pt>
              </c:strCache>
            </c:strRef>
          </c:tx>
          <c:spPr>
            <a:ln w="44450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44450">
                <a:solidFill>
                  <a:schemeClr val="accent1"/>
                </a:solidFill>
              </a:ln>
              <a:effectLst/>
            </c:spPr>
          </c:marker>
          <c:cat>
            <c:strRef>
              <c:f>Diabetes!$A$26:$A$30</c:f>
              <c:strCache>
                <c:ptCount val="5"/>
                <c:pt idx="0">
                  <c:v>2001–2004</c:v>
                </c:pt>
                <c:pt idx="1">
                  <c:v>2005–2008</c:v>
                </c:pt>
                <c:pt idx="2">
                  <c:v>2009–2012</c:v>
                </c:pt>
                <c:pt idx="3">
                  <c:v>2013–2016</c:v>
                </c:pt>
                <c:pt idx="4">
                  <c:v>2017–2020</c:v>
                </c:pt>
              </c:strCache>
            </c:strRef>
          </c:cat>
          <c:val>
            <c:numRef>
              <c:f>Diabetes!$B$26:$B$30</c:f>
              <c:numCache>
                <c:formatCode>0.0</c:formatCode>
                <c:ptCount val="5"/>
                <c:pt idx="0">
                  <c:v>35.4</c:v>
                </c:pt>
                <c:pt idx="1">
                  <c:v>34</c:v>
                </c:pt>
                <c:pt idx="2">
                  <c:v>28.1</c:v>
                </c:pt>
                <c:pt idx="3">
                  <c:v>27.2</c:v>
                </c:pt>
                <c:pt idx="4">
                  <c:v>32.700000000000003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9DC1-4F33-AA78-7FA64E74BD7B}"/>
            </c:ext>
          </c:extLst>
        </c:ser>
        <c:ser>
          <c:idx val="1"/>
          <c:order val="1"/>
          <c:tx>
            <c:strRef>
              <c:f>Diabetes!$C$25</c:f>
              <c:strCache>
                <c:ptCount val="1"/>
                <c:pt idx="0">
                  <c:v>No Diabetes</c:v>
                </c:pt>
              </c:strCache>
            </c:strRef>
          </c:tx>
          <c:spPr>
            <a:ln w="44450" cap="rnd">
              <a:solidFill>
                <a:schemeClr val="accent2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44450">
                <a:solidFill>
                  <a:schemeClr val="accent2"/>
                </a:solidFill>
              </a:ln>
              <a:effectLst/>
            </c:spPr>
          </c:marker>
          <c:cat>
            <c:strRef>
              <c:f>Diabetes!$A$26:$A$30</c:f>
              <c:strCache>
                <c:ptCount val="5"/>
                <c:pt idx="0">
                  <c:v>2001–2004</c:v>
                </c:pt>
                <c:pt idx="1">
                  <c:v>2005–2008</c:v>
                </c:pt>
                <c:pt idx="2">
                  <c:v>2009–2012</c:v>
                </c:pt>
                <c:pt idx="3">
                  <c:v>2013–2016</c:v>
                </c:pt>
                <c:pt idx="4">
                  <c:v>2017–2020</c:v>
                </c:pt>
              </c:strCache>
            </c:strRef>
          </c:cat>
          <c:val>
            <c:numRef>
              <c:f>Diabetes!$C$26:$C$30</c:f>
              <c:numCache>
                <c:formatCode>0.0</c:formatCode>
                <c:ptCount val="5"/>
                <c:pt idx="0">
                  <c:v>11.7</c:v>
                </c:pt>
                <c:pt idx="1">
                  <c:v>11.6</c:v>
                </c:pt>
                <c:pt idx="2">
                  <c:v>10.6</c:v>
                </c:pt>
                <c:pt idx="3">
                  <c:v>11.6</c:v>
                </c:pt>
                <c:pt idx="4">
                  <c:v>10.4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9DC1-4F33-AA78-7FA64E74BD7B}"/>
            </c:ext>
          </c:extLst>
        </c:ser>
        <c:ser>
          <c:idx val="2"/>
          <c:order val="2"/>
          <c:tx>
            <c:strRef>
              <c:f>Diabetes!$D$25</c:f>
              <c:strCache>
                <c:ptCount val="1"/>
                <c:pt idx="0">
                  <c:v>Overall</c:v>
                </c:pt>
              </c:strCache>
            </c:strRef>
          </c:tx>
          <c:spPr>
            <a:ln w="44450" cap="rnd">
              <a:solidFill>
                <a:schemeClr val="tx1"/>
              </a:solidFill>
              <a:prstDash val="sysDash"/>
              <a:round/>
            </a:ln>
            <a:effectLst/>
          </c:spPr>
          <c:marker>
            <c:symbol val="circle"/>
            <c:size val="5"/>
            <c:spPr>
              <a:solidFill>
                <a:schemeClr val="tx1"/>
              </a:solidFill>
              <a:ln w="44450">
                <a:solidFill>
                  <a:schemeClr val="tx1"/>
                </a:solidFill>
              </a:ln>
              <a:effectLst/>
            </c:spPr>
          </c:marker>
          <c:val>
            <c:numRef>
              <c:f>Diabetes!$D$26:$D$30</c:f>
              <c:numCache>
                <c:formatCode>0.0</c:formatCode>
                <c:ptCount val="5"/>
                <c:pt idx="0">
                  <c:v>13.9</c:v>
                </c:pt>
                <c:pt idx="1">
                  <c:v>13.7</c:v>
                </c:pt>
                <c:pt idx="2">
                  <c:v>12.7</c:v>
                </c:pt>
                <c:pt idx="3">
                  <c:v>13.7</c:v>
                </c:pt>
                <c:pt idx="4">
                  <c:v>13.3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9DC1-4F33-AA78-7FA64E74BD7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063733552"/>
        <c:axId val="1063730640"/>
      </c:lineChart>
      <c:catAx>
        <c:axId val="106373355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063730640"/>
        <c:crosses val="autoZero"/>
        <c:auto val="1"/>
        <c:lblAlgn val="ctr"/>
        <c:lblOffset val="100"/>
        <c:noMultiLvlLbl val="0"/>
      </c:catAx>
      <c:valAx>
        <c:axId val="1063730640"/>
        <c:scaling>
          <c:orientation val="minMax"/>
          <c:max val="45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2400" b="0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2400">
                    <a:solidFill>
                      <a:sysClr val="windowText" lastClr="000000"/>
                    </a:solidFill>
                  </a:rPr>
                  <a:t>CKD</a:t>
                </a:r>
                <a:r>
                  <a:rPr lang="en-US" sz="2400" baseline="0">
                    <a:solidFill>
                      <a:sysClr val="windowText" lastClr="000000"/>
                    </a:solidFill>
                  </a:rPr>
                  <a:t> (%)</a:t>
                </a:r>
                <a:endParaRPr lang="en-US" sz="2400">
                  <a:solidFill>
                    <a:sysClr val="windowText" lastClr="000000"/>
                  </a:solidFill>
                </a:endParaRPr>
              </a:p>
            </c:rich>
          </c:tx>
          <c:layout>
            <c:manualLayout>
              <c:xMode val="edge"/>
              <c:yMode val="edge"/>
              <c:x val="0"/>
              <c:y val="0.26527340256004361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2400" b="0" i="0" u="none" strike="noStrike" kern="1200" baseline="0">
                  <a:solidFill>
                    <a:sysClr val="windowText" lastClr="000000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25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06373355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28366847112860893"/>
          <c:y val="0.90722761915523442"/>
          <c:w val="0.43266305774278213"/>
          <c:h val="8.7407715613604706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200" b="0" i="0" u="none" strike="noStrike" kern="120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8F623-83FF-45D9-9165-1796CF17F145}" type="datetimeFigureOut">
              <a:rPr lang="en-US" smtClean="0"/>
              <a:t>7/22/2024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BBADC-9FF0-4CB1-9E90-DB516545AC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20516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8F623-83FF-45D9-9165-1796CF17F145}" type="datetimeFigureOut">
              <a:rPr lang="en-US" smtClean="0"/>
              <a:t>7/22/2024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BBADC-9FF0-4CB1-9E90-DB516545AC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41865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8F623-83FF-45D9-9165-1796CF17F145}" type="datetimeFigureOut">
              <a:rPr lang="en-US" smtClean="0"/>
              <a:t>7/22/2024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BBADC-9FF0-4CB1-9E90-DB516545AC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1137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8F623-83FF-45D9-9165-1796CF17F145}" type="datetimeFigureOut">
              <a:rPr lang="en-US" smtClean="0"/>
              <a:t>7/22/2024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BBADC-9FF0-4CB1-9E90-DB516545AC81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 descr="A close-up of a logo&#10;&#10;Description automatically generated with medium confidence">
            <a:extLst>
              <a:ext uri="{FF2B5EF4-FFF2-40B4-BE49-F238E27FC236}">
                <a16:creationId xmlns:a16="http://schemas.microsoft.com/office/drawing/2014/main" id="{4CA492EE-AD10-45CB-BAA4-9638B51C62B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108" t="9409" b="13332"/>
          <a:stretch/>
        </p:blipFill>
        <p:spPr>
          <a:xfrm>
            <a:off x="139788" y="6176963"/>
            <a:ext cx="3316224" cy="6792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28999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8F623-83FF-45D9-9165-1796CF17F145}" type="datetimeFigureOut">
              <a:rPr lang="en-US" smtClean="0"/>
              <a:t>7/22/2024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BBADC-9FF0-4CB1-9E90-DB516545AC81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5246" y="5884796"/>
            <a:ext cx="3124636" cy="9431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2216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8F623-83FF-45D9-9165-1796CF17F145}" type="datetimeFigureOut">
              <a:rPr lang="en-US" smtClean="0"/>
              <a:t>7/22/2024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BBADC-9FF0-4CB1-9E90-DB516545AC81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9835" y="5884796"/>
            <a:ext cx="3124636" cy="9431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09348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8F623-83FF-45D9-9165-1796CF17F145}" type="datetimeFigureOut">
              <a:rPr lang="en-US" smtClean="0"/>
              <a:t>7/22/2024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BBADC-9FF0-4CB1-9E90-DB516545AC81}" type="slidenum">
              <a:rPr lang="en-US" smtClean="0"/>
              <a:t>‹#›</a:t>
            </a:fld>
            <a:endParaRPr lang="en-US"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72302" y="5801453"/>
            <a:ext cx="3124636" cy="9431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11669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8F623-83FF-45D9-9165-1796CF17F145}" type="datetimeFigureOut">
              <a:rPr lang="en-US" smtClean="0"/>
              <a:t>7/22/2024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BBADC-9FF0-4CB1-9E90-DB516545AC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12493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8F623-83FF-45D9-9165-1796CF17F145}" type="datetimeFigureOut">
              <a:rPr lang="en-US" smtClean="0"/>
              <a:t>7/22/2024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BBADC-9FF0-4CB1-9E90-DB516545AC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6953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8F623-83FF-45D9-9165-1796CF17F145}" type="datetimeFigureOut">
              <a:rPr lang="en-US" smtClean="0"/>
              <a:t>7/22/2024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BBADC-9FF0-4CB1-9E90-DB516545AC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36354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8F623-83FF-45D9-9165-1796CF17F145}" type="datetimeFigureOut">
              <a:rPr lang="en-US" smtClean="0"/>
              <a:t>7/22/2024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BBADC-9FF0-4CB1-9E90-DB516545AC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5411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C8F623-83FF-45D9-9165-1796CF17F145}" type="datetimeFigureOut">
              <a:rPr lang="en-US" smtClean="0"/>
              <a:t>7/22/2024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6BBADC-9FF0-4CB1-9E90-DB516545AC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31156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nccd.cdc.gov/CKD/detail.aspx?Qnum=Q763" TargetMode="External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01147" y="2400690"/>
            <a:ext cx="10389705" cy="3016176"/>
          </a:xfrm>
        </p:spPr>
        <p:txBody>
          <a:bodyPr>
            <a:noAutofit/>
          </a:bodyPr>
          <a:lstStyle/>
          <a:p>
            <a:br>
              <a:rPr lang="en-US" sz="2400" b="1" dirty="0"/>
            </a:br>
            <a:br>
              <a:rPr lang="en-US" sz="2400" b="1" dirty="0"/>
            </a:br>
            <a:r>
              <a:rPr lang="en-US" sz="4400" b="1" dirty="0"/>
              <a:t>Trends in Prevalence of CKD among U.S. Adults with Diabetes</a:t>
            </a:r>
            <a:br>
              <a:rPr lang="en-US" sz="4400" b="1" dirty="0"/>
            </a:br>
            <a:br>
              <a:rPr lang="en-US" sz="4400" b="1" dirty="0"/>
            </a:br>
            <a:br>
              <a:rPr lang="en-US" sz="4400" b="1" dirty="0"/>
            </a:br>
            <a:endParaRPr lang="en-US" sz="2400" b="1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798505" y="368586"/>
            <a:ext cx="6594987" cy="2032104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8BCFA14B-AC93-4C17-8646-80240875DD4C}"/>
              </a:ext>
            </a:extLst>
          </p:cNvPr>
          <p:cNvSpPr txBox="1"/>
          <p:nvPr/>
        </p:nvSpPr>
        <p:spPr>
          <a:xfrm>
            <a:off x="780904" y="3913119"/>
            <a:ext cx="10630187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Crude prevalence of chronic kidney disease (CKD) among adults with diabetes was over three times as high as that among adults without diabetes (37.0% vs. 10.1%, 2017−March 2020). Age-standardized trends were consistent with the crude trends. Age-standardized estimates were standardized to the 2010 U.S. Census population for adults.</a:t>
            </a:r>
            <a:endParaRPr lang="en-US" b="1" dirty="0">
              <a:solidFill>
                <a:srgbClr val="000000"/>
              </a:solidFill>
              <a:effectLst/>
              <a:latin typeface="Open Sans" panose="020B0606030504020204" pitchFamily="34" charset="0"/>
            </a:endParaRPr>
          </a:p>
          <a:p>
            <a:pPr algn="l"/>
            <a:endParaRPr lang="en-US" b="1" dirty="0">
              <a:solidFill>
                <a:srgbClr val="000000"/>
              </a:solidFill>
              <a:effectLst/>
              <a:latin typeface="Open Sans" panose="020B0606030504020204" pitchFamily="34" charset="0"/>
            </a:endParaRPr>
          </a:p>
          <a:p>
            <a:pPr algn="l"/>
            <a:r>
              <a:rPr lang="en-US" b="1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Data Source: </a:t>
            </a:r>
            <a:r>
              <a:rPr lang="en-US" b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NHANES</a:t>
            </a:r>
          </a:p>
          <a:p>
            <a:pPr algn="l"/>
            <a:endParaRPr lang="en-US" b="0" dirty="0">
              <a:solidFill>
                <a:srgbClr val="000000"/>
              </a:solidFill>
              <a:effectLst/>
              <a:latin typeface="Open Sans" panose="020B060603050402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02692DE-70E6-4DF4-B463-70286F232123}"/>
              </a:ext>
            </a:extLst>
          </p:cNvPr>
          <p:cNvSpPr txBox="1"/>
          <p:nvPr/>
        </p:nvSpPr>
        <p:spPr>
          <a:xfrm>
            <a:off x="3584712" y="6120082"/>
            <a:ext cx="50225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  <a:hlinkClick r:id="rId3"/>
              </a:rPr>
              <a:t>https://nccd.cdc.gov/CKD/detail.aspx?Qnum=Q763</a:t>
            </a: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9328354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15348"/>
            <a:ext cx="10515600" cy="1325563"/>
          </a:xfrm>
        </p:spPr>
        <p:txBody>
          <a:bodyPr/>
          <a:lstStyle/>
          <a:p>
            <a:pPr algn="ctr"/>
            <a:r>
              <a:rPr lang="en-US" sz="4400" b="1" dirty="0"/>
              <a:t>Crude Trends in Prevalence of CKD among U.S. Adults with Diabetes</a:t>
            </a:r>
            <a:endParaRPr lang="en-US" b="1" dirty="0"/>
          </a:p>
        </p:txBody>
      </p:sp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7DDBABBF-2AB7-4275-BC8C-8C9DFAF4DCF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151603135"/>
              </p:ext>
            </p:extLst>
          </p:nvPr>
        </p:nvGraphicFramePr>
        <p:xfrm>
          <a:off x="0" y="1417983"/>
          <a:ext cx="12192000" cy="478403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2366364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68F1985F-E3DB-4100-9222-E4C21421E9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15348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US" sz="4400" b="1" dirty="0"/>
              <a:t>Age-Standardized Trends in Prevalence of CKD among U.S. Adults with Diabetes</a:t>
            </a:r>
            <a:endParaRPr lang="en-US" b="1" dirty="0"/>
          </a:p>
        </p:txBody>
      </p:sp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3F55F350-C9F3-42C2-9972-71BFE1C08CC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362165891"/>
              </p:ext>
            </p:extLst>
          </p:nvPr>
        </p:nvGraphicFramePr>
        <p:xfrm>
          <a:off x="0" y="1444487"/>
          <a:ext cx="12192000" cy="473468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6119170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4180</TotalTime>
  <Words>133</Words>
  <Application>Microsoft Office PowerPoint</Application>
  <PresentationFormat>Widescreen</PresentationFormat>
  <Paragraphs>9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Open Sans</vt:lpstr>
      <vt:lpstr>Office Theme</vt:lpstr>
      <vt:lpstr>  Trends in Prevalence of CKD among U.S. Adults with Diabetes   </vt:lpstr>
      <vt:lpstr>Crude Trends in Prevalence of CKD among U.S. Adults with Diabetes</vt:lpstr>
      <vt:lpstr>Age-Standardized Trends in Prevalence of CKD among U.S. Adults with Diabetes</vt:lpstr>
    </vt:vector>
  </TitlesOfParts>
  <Company>University of Michigan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Incidence of CKD in the VA</dc:title>
  <dc:creator>Steffick, Diane</dc:creator>
  <cp:lastModifiedBy>Kiryakos, Jenna</cp:lastModifiedBy>
  <cp:revision>131</cp:revision>
  <dcterms:created xsi:type="dcterms:W3CDTF">2023-08-07T21:35:07Z</dcterms:created>
  <dcterms:modified xsi:type="dcterms:W3CDTF">2024-07-22T17:34:14Z</dcterms:modified>
</cp:coreProperties>
</file>