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agg-Gresham, Jennifer" initials="BGJ" lastIdx="1" clrIdx="0">
    <p:extLst>
      <p:ext uri="{19B8F6BF-5375-455C-9EA6-DF929625EA0E}">
        <p15:presenceInfo xmlns:p15="http://schemas.microsoft.com/office/powerpoint/2012/main" userId="S::jennb@umich.edu::8cbcf482-729b-43e2-be11-1cd996f4c0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Existing%20Indicators\Q9_update_and_age_standardize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iryakos\Dropbox%20(University%20of%20Michigan)\Nephrology_KECC\CDC%20(2022-%20)\Website%20Redesign\2024%20Releases\Fall%20Release\Indicators\Indicator%20Spreadsheets\Existing%20Indicators\Q9_update_and_age_standardize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Hypertension!$B$1</c:f>
              <c:strCache>
                <c:ptCount val="1"/>
                <c:pt idx="0">
                  <c:v>Hypertension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strRef>
              <c:f>Hypertension!$A$2:$A$6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Hypertension!$B$2:$B$6</c:f>
              <c:numCache>
                <c:formatCode>0.0</c:formatCode>
                <c:ptCount val="5"/>
                <c:pt idx="0">
                  <c:v>24.5</c:v>
                </c:pt>
                <c:pt idx="1">
                  <c:v>24.2</c:v>
                </c:pt>
                <c:pt idx="2">
                  <c:v>23.4</c:v>
                </c:pt>
                <c:pt idx="3">
                  <c:v>24.5</c:v>
                </c:pt>
                <c:pt idx="4">
                  <c:v>24.4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17-4148-A4E4-524407421FB7}"/>
            </c:ext>
          </c:extLst>
        </c:ser>
        <c:ser>
          <c:idx val="1"/>
          <c:order val="1"/>
          <c:tx>
            <c:strRef>
              <c:f>Hypertension!$C$1</c:f>
              <c:strCache>
                <c:ptCount val="1"/>
                <c:pt idx="0">
                  <c:v>No Hypertension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strRef>
              <c:f>Hypertension!$A$2:$A$6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Hypertension!$C$2:$C$6</c:f>
              <c:numCache>
                <c:formatCode>0.0</c:formatCode>
                <c:ptCount val="5"/>
                <c:pt idx="0">
                  <c:v>7.1</c:v>
                </c:pt>
                <c:pt idx="1">
                  <c:v>7.4</c:v>
                </c:pt>
                <c:pt idx="2">
                  <c:v>6.7</c:v>
                </c:pt>
                <c:pt idx="3">
                  <c:v>7.4</c:v>
                </c:pt>
                <c:pt idx="4">
                  <c:v>7.5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17-4148-A4E4-524407421FB7}"/>
            </c:ext>
          </c:extLst>
        </c:ser>
        <c:ser>
          <c:idx val="2"/>
          <c:order val="2"/>
          <c:tx>
            <c:strRef>
              <c:f>Hypertension!$D$1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val>
            <c:numRef>
              <c:f>Hypertension!$D$2:$D$6</c:f>
              <c:numCache>
                <c:formatCode>0.0</c:formatCode>
                <c:ptCount val="5"/>
                <c:pt idx="0">
                  <c:v>12.9</c:v>
                </c:pt>
                <c:pt idx="1">
                  <c:v>13.3</c:v>
                </c:pt>
                <c:pt idx="2">
                  <c:v>12.5</c:v>
                </c:pt>
                <c:pt idx="3">
                  <c:v>13.8</c:v>
                </c:pt>
                <c:pt idx="4">
                  <c:v>13.9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17-4148-A4E4-524407421F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91937583"/>
        <c:axId val="691935503"/>
      </c:lineChart>
      <c:catAx>
        <c:axId val="6919375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1935503"/>
        <c:crosses val="autoZero"/>
        <c:auto val="1"/>
        <c:lblAlgn val="ctr"/>
        <c:lblOffset val="100"/>
        <c:noMultiLvlLbl val="0"/>
      </c:catAx>
      <c:valAx>
        <c:axId val="691935503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</a:rPr>
                  <a:t>CKD</a:t>
                </a:r>
                <a:r>
                  <a:rPr lang="en-US" sz="2400" baseline="0">
                    <a:solidFill>
                      <a:sysClr val="windowText" lastClr="000000"/>
                    </a:solidFill>
                  </a:rPr>
                  <a:t> (%)</a:t>
                </a:r>
                <a:endParaRPr lang="en-US" sz="24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068733595800527E-4"/>
              <c:y val="0.2885926384033185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919375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056848753280841"/>
          <c:y val="0.91027333577345571"/>
          <c:w val="0.53761302493438323"/>
          <c:h val="8.70551509720521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Hypertension!$B$26</c:f>
              <c:strCache>
                <c:ptCount val="1"/>
                <c:pt idx="0">
                  <c:v>Hypertension</c:v>
                </c:pt>
              </c:strCache>
            </c:strRef>
          </c:tx>
          <c:spPr>
            <a:ln w="444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44450">
                <a:solidFill>
                  <a:schemeClr val="accent1"/>
                </a:solidFill>
              </a:ln>
              <a:effectLst/>
            </c:spPr>
          </c:marker>
          <c:cat>
            <c:strRef>
              <c:f>Hypertension!$A$27:$A$31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Hypertension!$B$27:$B$31</c:f>
              <c:numCache>
                <c:formatCode>0.0</c:formatCode>
                <c:ptCount val="5"/>
                <c:pt idx="0">
                  <c:v>18.600000000000001</c:v>
                </c:pt>
                <c:pt idx="1">
                  <c:v>19.399999999999999</c:v>
                </c:pt>
                <c:pt idx="2">
                  <c:v>17.100000000000001</c:v>
                </c:pt>
                <c:pt idx="3">
                  <c:v>18.899999999999999</c:v>
                </c:pt>
                <c:pt idx="4">
                  <c:v>17.8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11C-46ED-8717-C5E94EB51F75}"/>
            </c:ext>
          </c:extLst>
        </c:ser>
        <c:ser>
          <c:idx val="1"/>
          <c:order val="1"/>
          <c:tx>
            <c:strRef>
              <c:f>Hypertension!$C$26</c:f>
              <c:strCache>
                <c:ptCount val="1"/>
                <c:pt idx="0">
                  <c:v>No Hypertension</c:v>
                </c:pt>
              </c:strCache>
            </c:strRef>
          </c:tx>
          <c:spPr>
            <a:ln w="444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44450">
                <a:solidFill>
                  <a:schemeClr val="accent2"/>
                </a:solidFill>
              </a:ln>
              <a:effectLst/>
            </c:spPr>
          </c:marker>
          <c:cat>
            <c:strRef>
              <c:f>Hypertension!$A$27:$A$31</c:f>
              <c:strCache>
                <c:ptCount val="5"/>
                <c:pt idx="0">
                  <c:v>2001–2004</c:v>
                </c:pt>
                <c:pt idx="1">
                  <c:v>2005–2008</c:v>
                </c:pt>
                <c:pt idx="2">
                  <c:v>2009–2012</c:v>
                </c:pt>
                <c:pt idx="3">
                  <c:v>2013–2016</c:v>
                </c:pt>
                <c:pt idx="4">
                  <c:v>2017–2020</c:v>
                </c:pt>
              </c:strCache>
            </c:strRef>
          </c:cat>
          <c:val>
            <c:numRef>
              <c:f>Hypertension!$C$27:$C$31</c:f>
              <c:numCache>
                <c:formatCode>0.0</c:formatCode>
                <c:ptCount val="5"/>
                <c:pt idx="0">
                  <c:v>10</c:v>
                </c:pt>
                <c:pt idx="1">
                  <c:v>9.6999999999999993</c:v>
                </c:pt>
                <c:pt idx="2">
                  <c:v>8.8000000000000007</c:v>
                </c:pt>
                <c:pt idx="3">
                  <c:v>9</c:v>
                </c:pt>
                <c:pt idx="4">
                  <c:v>8.6999999999999993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11C-46ED-8717-C5E94EB51F75}"/>
            </c:ext>
          </c:extLst>
        </c:ser>
        <c:ser>
          <c:idx val="2"/>
          <c:order val="2"/>
          <c:tx>
            <c:strRef>
              <c:f>Hypertension!$D$26</c:f>
              <c:strCache>
                <c:ptCount val="1"/>
                <c:pt idx="0">
                  <c:v>Overall</c:v>
                </c:pt>
              </c:strCache>
            </c:strRef>
          </c:tx>
          <c:spPr>
            <a:ln w="44450" cap="rnd">
              <a:solidFill>
                <a:schemeClr val="tx1"/>
              </a:solidFill>
              <a:prstDash val="sysDash"/>
              <a:round/>
            </a:ln>
            <a:effectLst/>
          </c:spPr>
          <c:marker>
            <c:symbol val="circle"/>
            <c:size val="5"/>
            <c:spPr>
              <a:solidFill>
                <a:schemeClr val="tx1"/>
              </a:solidFill>
              <a:ln w="44450">
                <a:solidFill>
                  <a:schemeClr val="tx1"/>
                </a:solidFill>
              </a:ln>
              <a:effectLst/>
            </c:spPr>
          </c:marker>
          <c:val>
            <c:numRef>
              <c:f>Hypertension!$D$27:$D$31</c:f>
              <c:numCache>
                <c:formatCode>0.0</c:formatCode>
                <c:ptCount val="5"/>
                <c:pt idx="0">
                  <c:v>13.9</c:v>
                </c:pt>
                <c:pt idx="1">
                  <c:v>13.7</c:v>
                </c:pt>
                <c:pt idx="2">
                  <c:v>12.7</c:v>
                </c:pt>
                <c:pt idx="3">
                  <c:v>13.7</c:v>
                </c:pt>
                <c:pt idx="4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1C-46ED-8717-C5E94EB51F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62529280"/>
        <c:axId val="1062538016"/>
      </c:lineChart>
      <c:catAx>
        <c:axId val="106252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2538016"/>
        <c:crosses val="autoZero"/>
        <c:auto val="1"/>
        <c:lblAlgn val="ctr"/>
        <c:lblOffset val="100"/>
        <c:noMultiLvlLbl val="0"/>
      </c:catAx>
      <c:valAx>
        <c:axId val="106253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ysClr val="windowText" lastClr="000000"/>
                    </a:solidFill>
                  </a:rPr>
                  <a:t>CKD</a:t>
                </a:r>
                <a:r>
                  <a:rPr lang="en-US" sz="2400" baseline="0">
                    <a:solidFill>
                      <a:sysClr val="windowText" lastClr="000000"/>
                    </a:solidFill>
                  </a:rPr>
                  <a:t> (%)</a:t>
                </a:r>
                <a:endParaRPr lang="en-US" sz="240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0.308874971305317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4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62529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4161009199557842"/>
          <c:y val="0.91227895025894634"/>
          <c:w val="0.53761306902994332"/>
          <c:h val="8.77210497410536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1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186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3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4CA492EE-AD10-45CB-BAA4-9638B51C6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8" t="9409" b="13332"/>
          <a:stretch/>
        </p:blipFill>
        <p:spPr>
          <a:xfrm>
            <a:off x="139788" y="6176963"/>
            <a:ext cx="3316224" cy="67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89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5246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21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835" y="5884796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93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302" y="5801453"/>
            <a:ext cx="3124636" cy="9431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66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249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9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3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41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8F623-83FF-45D9-9165-1796CF17F145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BBADC-9FF0-4CB1-9E90-DB516545A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15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ccd.cdc.gov/CKD/detail.aspx?Qnum=Q764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145" y="2400690"/>
            <a:ext cx="10389705" cy="3402536"/>
          </a:xfrm>
        </p:spPr>
        <p:txBody>
          <a:bodyPr>
            <a:noAutofit/>
          </a:bodyPr>
          <a:lstStyle/>
          <a:p>
            <a:br>
              <a:rPr lang="en-US" sz="2400" b="1" dirty="0"/>
            </a:br>
            <a:br>
              <a:rPr lang="en-US" sz="2400" b="1" dirty="0"/>
            </a:br>
            <a:r>
              <a:rPr lang="en-US" sz="4400" b="1" dirty="0"/>
              <a:t>Trends in Prevalence of CKD among U.S. Adults with Hypertension</a:t>
            </a: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br>
              <a:rPr lang="en-US" sz="4400" b="1" dirty="0"/>
            </a:br>
            <a:endParaRPr lang="en-US" sz="2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8505" y="368586"/>
            <a:ext cx="6594987" cy="203210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BCFA14B-AC93-4C17-8646-80240875DD4C}"/>
              </a:ext>
            </a:extLst>
          </p:cNvPr>
          <p:cNvSpPr txBox="1"/>
          <p:nvPr/>
        </p:nvSpPr>
        <p:spPr>
          <a:xfrm>
            <a:off x="995852" y="3771901"/>
            <a:ext cx="102002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Crude prevalence of chronic kidney disease (CKD) among adults with hypertension was over three times as high as that among adults without hypertension (24.4% vs 7.5%, 2017–March 2020). The prevalence of CKD among those with hypertension has remained constant from 2001 through March 2020. Age-standardized trends were consistent with the crude trends. </a:t>
            </a:r>
          </a:p>
          <a:p>
            <a:pPr algn="l"/>
            <a:endParaRPr lang="en-US" b="1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US" b="1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Data Source: </a:t>
            </a:r>
            <a:r>
              <a:rPr lang="en-US" b="0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NHANES</a:t>
            </a:r>
          </a:p>
          <a:p>
            <a:pPr algn="l"/>
            <a:endParaRPr lang="en-US" b="0" dirty="0">
              <a:solidFill>
                <a:srgbClr val="000000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2692DE-70E6-4DF4-B463-70286F232123}"/>
              </a:ext>
            </a:extLst>
          </p:cNvPr>
          <p:cNvSpPr txBox="1"/>
          <p:nvPr/>
        </p:nvSpPr>
        <p:spPr>
          <a:xfrm>
            <a:off x="3584712" y="6120082"/>
            <a:ext cx="5022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hlinkClick r:id="rId3"/>
              </a:rPr>
              <a:t>https://nccd.cdc.gov/CKD/detail.aspx?Qnum=Q764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283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/>
          <a:lstStyle/>
          <a:p>
            <a:pPr algn="ctr"/>
            <a:r>
              <a:rPr lang="en-US" sz="4400" b="1" dirty="0"/>
              <a:t>Crude Trends in Prevalence of CKD among U.S. Adults with Hypertension</a:t>
            </a:r>
            <a:endParaRPr lang="en-US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E0EBD29F-7F58-43B3-A6E2-FEB2162FFA9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847582"/>
              </p:ext>
            </p:extLst>
          </p:nvPr>
        </p:nvGraphicFramePr>
        <p:xfrm>
          <a:off x="0" y="1434905"/>
          <a:ext cx="12192000" cy="4753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663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8F1985F-E3DB-4100-9222-E4C21421E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534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Age-Standardized Trends in Prevalence of CKD among U.S. Adults with Hypertension</a:t>
            </a:r>
            <a:endParaRPr lang="en-US" b="1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AA82464-643E-4FF1-B954-89E2B0DF30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788631"/>
              </p:ext>
            </p:extLst>
          </p:nvPr>
        </p:nvGraphicFramePr>
        <p:xfrm>
          <a:off x="0" y="1444487"/>
          <a:ext cx="12191999" cy="4717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191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4188</TotalTime>
  <Words>134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Office Theme</vt:lpstr>
      <vt:lpstr>  Trends in Prevalence of CKD among U.S. Adults with Hypertension    </vt:lpstr>
      <vt:lpstr>Crude Trends in Prevalence of CKD among U.S. Adults with Hypertension</vt:lpstr>
      <vt:lpstr>Age-Standardized Trends in Prevalence of CKD among U.S. Adults with Hypertension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Incidence of CKD in the VA</dc:title>
  <dc:creator>Steffick, Diane</dc:creator>
  <cp:lastModifiedBy>Kiryakos, Jenna</cp:lastModifiedBy>
  <cp:revision>139</cp:revision>
  <dcterms:created xsi:type="dcterms:W3CDTF">2023-08-07T21:35:07Z</dcterms:created>
  <dcterms:modified xsi:type="dcterms:W3CDTF">2024-07-22T17:34:39Z</dcterms:modified>
</cp:coreProperties>
</file>