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agg-Gresham, Jennifer" initials="BGJ" lastIdx="1" clrIdx="0">
    <p:extLst>
      <p:ext uri="{19B8F6BF-5375-455C-9EA6-DF929625EA0E}">
        <p15:presenceInfo xmlns:p15="http://schemas.microsoft.com/office/powerpoint/2012/main" userId="S::jennb@umich.edu::8cbcf482-729b-43e2-be11-1cd996f4c03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784"/>
    <a:srgbClr val="A32D81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iryakos\Dropbox%20(University%20of%20Michigan)\Nephrology_KECC\CDC%20(2022-%20)\Website%20Redesign\2024%20Releases\Fall%20Release\Indicators\Indicator%20Spreadsheets\Existing%20Indicators\Q781_update_and_age_standardized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iryakos\Dropbox%20(University%20of%20Michigan)\Nephrology_KECC\CDC%20(2022-%20)\Website%20Redesign\2024%20Releases\Fall%20Release\Indicators\Indicator%20Spreadsheets\Existing%20Indicators\Q781_update_and_age_standardized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graphics!$C$1</c:f>
              <c:strCache>
                <c:ptCount val="1"/>
                <c:pt idx="0">
                  <c:v>With CKD</c:v>
                </c:pt>
              </c:strCache>
            </c:strRef>
          </c:tx>
          <c:spPr>
            <a:ln w="44450" cap="rnd">
              <a:solidFill>
                <a:srgbClr val="990099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990099"/>
              </a:solidFill>
              <a:ln w="44450">
                <a:solidFill>
                  <a:srgbClr val="990099"/>
                </a:solidFill>
              </a:ln>
              <a:effectLst/>
            </c:spPr>
          </c:marker>
          <c:cat>
            <c:strRef>
              <c:f>graphics!$A$2:$A$6</c:f>
              <c:strCache>
                <c:ptCount val="5"/>
                <c:pt idx="0">
                  <c:v>2001–2004</c:v>
                </c:pt>
                <c:pt idx="1">
                  <c:v>2005–2008</c:v>
                </c:pt>
                <c:pt idx="2">
                  <c:v>2009–2012</c:v>
                </c:pt>
                <c:pt idx="3">
                  <c:v>2013–2016</c:v>
                </c:pt>
                <c:pt idx="4">
                  <c:v>2017–2020</c:v>
                </c:pt>
              </c:strCache>
            </c:strRef>
          </c:cat>
          <c:val>
            <c:numRef>
              <c:f>graphics!$C$2:$C$6</c:f>
              <c:numCache>
                <c:formatCode>0.0</c:formatCode>
                <c:ptCount val="5"/>
                <c:pt idx="0">
                  <c:v>50.5</c:v>
                </c:pt>
                <c:pt idx="1">
                  <c:v>54.8</c:v>
                </c:pt>
                <c:pt idx="2">
                  <c:v>52.8</c:v>
                </c:pt>
                <c:pt idx="3">
                  <c:v>61.4</c:v>
                </c:pt>
                <c:pt idx="4">
                  <c:v>63.9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B3B-4A3C-A3EF-D8F7866C4D3E}"/>
            </c:ext>
          </c:extLst>
        </c:ser>
        <c:ser>
          <c:idx val="2"/>
          <c:order val="1"/>
          <c:tx>
            <c:strRef>
              <c:f>graphics!$D$1</c:f>
              <c:strCache>
                <c:ptCount val="1"/>
                <c:pt idx="0">
                  <c:v>Without CKD</c:v>
                </c:pt>
              </c:strCache>
            </c:strRef>
          </c:tx>
          <c:spPr>
            <a:ln w="44450" cap="rnd">
              <a:solidFill>
                <a:srgbClr val="00808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8080"/>
              </a:solidFill>
              <a:ln w="44450">
                <a:solidFill>
                  <a:srgbClr val="008080"/>
                </a:solidFill>
              </a:ln>
              <a:effectLst/>
            </c:spPr>
          </c:marker>
          <c:cat>
            <c:strRef>
              <c:f>graphics!$A$2:$A$6</c:f>
              <c:strCache>
                <c:ptCount val="5"/>
                <c:pt idx="0">
                  <c:v>2001–2004</c:v>
                </c:pt>
                <c:pt idx="1">
                  <c:v>2005–2008</c:v>
                </c:pt>
                <c:pt idx="2">
                  <c:v>2009–2012</c:v>
                </c:pt>
                <c:pt idx="3">
                  <c:v>2013–2016</c:v>
                </c:pt>
                <c:pt idx="4">
                  <c:v>2017–2020</c:v>
                </c:pt>
              </c:strCache>
            </c:strRef>
          </c:cat>
          <c:val>
            <c:numRef>
              <c:f>graphics!$D$2:$D$6</c:f>
              <c:numCache>
                <c:formatCode>0.0</c:formatCode>
                <c:ptCount val="5"/>
                <c:pt idx="0">
                  <c:v>68.400000000000006</c:v>
                </c:pt>
                <c:pt idx="1">
                  <c:v>72.900000000000006</c:v>
                </c:pt>
                <c:pt idx="2">
                  <c:v>74</c:v>
                </c:pt>
                <c:pt idx="3">
                  <c:v>75.599999999999994</c:v>
                </c:pt>
                <c:pt idx="4">
                  <c:v>78.8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B3B-4A3C-A3EF-D8F7866C4D3E}"/>
            </c:ext>
          </c:extLst>
        </c:ser>
        <c:ser>
          <c:idx val="0"/>
          <c:order val="2"/>
          <c:tx>
            <c:strRef>
              <c:f>graphics!$B$1</c:f>
              <c:strCache>
                <c:ptCount val="1"/>
                <c:pt idx="0">
                  <c:v>Overall</c:v>
                </c:pt>
              </c:strCache>
            </c:strRef>
          </c:tx>
          <c:spPr>
            <a:ln w="44450" cap="rnd">
              <a:solidFill>
                <a:schemeClr val="tx1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44450">
                <a:solidFill>
                  <a:schemeClr val="tx1"/>
                </a:solidFill>
              </a:ln>
              <a:effectLst/>
            </c:spPr>
          </c:marker>
          <c:val>
            <c:numRef>
              <c:f>graphics!$B$2:$B$6</c:f>
              <c:numCache>
                <c:formatCode>0.0</c:formatCode>
                <c:ptCount val="5"/>
                <c:pt idx="0">
                  <c:v>66.099999999999994</c:v>
                </c:pt>
                <c:pt idx="1">
                  <c:v>70.5</c:v>
                </c:pt>
                <c:pt idx="2">
                  <c:v>71.3</c:v>
                </c:pt>
                <c:pt idx="3">
                  <c:v>73.599999999999994</c:v>
                </c:pt>
                <c:pt idx="4">
                  <c:v>76.7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B3B-4A3C-A3EF-D8F7866C4D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3092271"/>
        <c:axId val="423098927"/>
      </c:lineChart>
      <c:catAx>
        <c:axId val="4230922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3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3098927"/>
        <c:crosses val="autoZero"/>
        <c:auto val="1"/>
        <c:lblAlgn val="ctr"/>
        <c:lblOffset val="100"/>
        <c:noMultiLvlLbl val="0"/>
      </c:catAx>
      <c:valAx>
        <c:axId val="423098927"/>
        <c:scaling>
          <c:orientation val="minMax"/>
          <c:max val="8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 dirty="0">
                    <a:solidFill>
                      <a:sysClr val="windowText" lastClr="000000"/>
                    </a:solidFill>
                  </a:rPr>
                  <a:t>Active</a:t>
                </a:r>
                <a:r>
                  <a:rPr lang="en-US" sz="2400" baseline="0" dirty="0">
                    <a:solidFill>
                      <a:sysClr val="windowText" lastClr="000000"/>
                    </a:solidFill>
                  </a:rPr>
                  <a:t> (%)</a:t>
                </a:r>
                <a:endParaRPr lang="en-US" sz="2400" dirty="0">
                  <a:solidFill>
                    <a:sysClr val="windowText" lastClr="000000"/>
                  </a:solidFill>
                </a:endParaRPr>
              </a:p>
            </c:rich>
          </c:tx>
          <c:layout>
            <c:manualLayout>
              <c:xMode val="edge"/>
              <c:yMode val="edge"/>
              <c:x val="0"/>
              <c:y val="0.2372668717979849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3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30922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0152583661417326"/>
          <c:y val="0.91009211517537569"/>
          <c:w val="0.44903157808398952"/>
          <c:h val="8.723097592510388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graphics!$C$27</c:f>
              <c:strCache>
                <c:ptCount val="1"/>
                <c:pt idx="0">
                  <c:v>With CKD</c:v>
                </c:pt>
              </c:strCache>
            </c:strRef>
          </c:tx>
          <c:spPr>
            <a:ln w="44450" cap="rnd">
              <a:solidFill>
                <a:srgbClr val="990099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990099"/>
              </a:solidFill>
              <a:ln w="44450">
                <a:solidFill>
                  <a:srgbClr val="990099"/>
                </a:solidFill>
              </a:ln>
              <a:effectLst/>
            </c:spPr>
          </c:marker>
          <c:cat>
            <c:strRef>
              <c:f>graphics!$A$28:$A$32</c:f>
              <c:strCache>
                <c:ptCount val="5"/>
                <c:pt idx="0">
                  <c:v>2001–2004</c:v>
                </c:pt>
                <c:pt idx="1">
                  <c:v>2005–2008</c:v>
                </c:pt>
                <c:pt idx="2">
                  <c:v>2009–2012</c:v>
                </c:pt>
                <c:pt idx="3">
                  <c:v>2013–2016</c:v>
                </c:pt>
                <c:pt idx="4">
                  <c:v>2017–2020</c:v>
                </c:pt>
              </c:strCache>
            </c:strRef>
          </c:cat>
          <c:val>
            <c:numRef>
              <c:f>graphics!$C$28:$C$32</c:f>
              <c:numCache>
                <c:formatCode>0.0</c:formatCode>
                <c:ptCount val="5"/>
                <c:pt idx="0">
                  <c:v>56</c:v>
                </c:pt>
                <c:pt idx="1">
                  <c:v>63</c:v>
                </c:pt>
                <c:pt idx="2">
                  <c:v>60.7</c:v>
                </c:pt>
                <c:pt idx="3">
                  <c:v>68.099999999999994</c:v>
                </c:pt>
                <c:pt idx="4">
                  <c:v>70.599999999999994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41B-4C39-B483-613CA6CE274E}"/>
            </c:ext>
          </c:extLst>
        </c:ser>
        <c:ser>
          <c:idx val="2"/>
          <c:order val="1"/>
          <c:tx>
            <c:strRef>
              <c:f>graphics!$D$27</c:f>
              <c:strCache>
                <c:ptCount val="1"/>
                <c:pt idx="0">
                  <c:v>Without CKD</c:v>
                </c:pt>
              </c:strCache>
            </c:strRef>
          </c:tx>
          <c:spPr>
            <a:ln w="44450" cap="rnd">
              <a:solidFill>
                <a:srgbClr val="00808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8080"/>
              </a:solidFill>
              <a:ln w="44450">
                <a:solidFill>
                  <a:srgbClr val="008080"/>
                </a:solidFill>
              </a:ln>
              <a:effectLst/>
            </c:spPr>
          </c:marker>
          <c:cat>
            <c:strRef>
              <c:f>graphics!$A$28:$A$32</c:f>
              <c:strCache>
                <c:ptCount val="5"/>
                <c:pt idx="0">
                  <c:v>2001–2004</c:v>
                </c:pt>
                <c:pt idx="1">
                  <c:v>2005–2008</c:v>
                </c:pt>
                <c:pt idx="2">
                  <c:v>2009–2012</c:v>
                </c:pt>
                <c:pt idx="3">
                  <c:v>2013–2016</c:v>
                </c:pt>
                <c:pt idx="4">
                  <c:v>2017–2020</c:v>
                </c:pt>
              </c:strCache>
            </c:strRef>
          </c:cat>
          <c:val>
            <c:numRef>
              <c:f>graphics!$D$28:$D$32</c:f>
              <c:numCache>
                <c:formatCode>0.0</c:formatCode>
                <c:ptCount val="5"/>
                <c:pt idx="0">
                  <c:v>67</c:v>
                </c:pt>
                <c:pt idx="1">
                  <c:v>71.8</c:v>
                </c:pt>
                <c:pt idx="2">
                  <c:v>72.900000000000006</c:v>
                </c:pt>
                <c:pt idx="3">
                  <c:v>74.8</c:v>
                </c:pt>
                <c:pt idx="4">
                  <c:v>78.3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41B-4C39-B483-613CA6CE274E}"/>
            </c:ext>
          </c:extLst>
        </c:ser>
        <c:ser>
          <c:idx val="0"/>
          <c:order val="2"/>
          <c:tx>
            <c:strRef>
              <c:f>graphics!$B$27</c:f>
              <c:strCache>
                <c:ptCount val="1"/>
                <c:pt idx="0">
                  <c:v>Overall</c:v>
                </c:pt>
              </c:strCache>
            </c:strRef>
          </c:tx>
          <c:spPr>
            <a:ln w="44450" cap="rnd">
              <a:solidFill>
                <a:schemeClr val="tx1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44450">
                <a:solidFill>
                  <a:schemeClr val="tx1"/>
                </a:solidFill>
              </a:ln>
              <a:effectLst/>
            </c:spPr>
          </c:marker>
          <c:val>
            <c:numRef>
              <c:f>graphics!$B$28:$B$32</c:f>
              <c:numCache>
                <c:formatCode>0.0</c:formatCode>
                <c:ptCount val="5"/>
                <c:pt idx="0">
                  <c:v>65.3</c:v>
                </c:pt>
                <c:pt idx="1">
                  <c:v>70.099999999999994</c:v>
                </c:pt>
                <c:pt idx="2">
                  <c:v>71.099999999999994</c:v>
                </c:pt>
                <c:pt idx="3">
                  <c:v>73.599999999999994</c:v>
                </c:pt>
                <c:pt idx="4">
                  <c:v>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41B-4C39-B483-613CA6CE27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67620591"/>
        <c:axId val="1367621423"/>
      </c:lineChart>
      <c:catAx>
        <c:axId val="13676205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3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7621423"/>
        <c:crosses val="autoZero"/>
        <c:auto val="1"/>
        <c:lblAlgn val="ctr"/>
        <c:lblOffset val="100"/>
        <c:noMultiLvlLbl val="0"/>
      </c:catAx>
      <c:valAx>
        <c:axId val="1367621423"/>
        <c:scaling>
          <c:orientation val="minMax"/>
          <c:max val="8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 dirty="0">
                    <a:solidFill>
                      <a:sysClr val="windowText" lastClr="000000"/>
                    </a:solidFill>
                  </a:rPr>
                  <a:t>Active</a:t>
                </a:r>
                <a:r>
                  <a:rPr lang="en-US" sz="2400" baseline="0" dirty="0">
                    <a:solidFill>
                      <a:sysClr val="windowText" lastClr="000000"/>
                    </a:solidFill>
                  </a:rPr>
                  <a:t> (%)</a:t>
                </a:r>
                <a:endParaRPr lang="en-US" sz="2400" dirty="0">
                  <a:solidFill>
                    <a:sysClr val="windowText" lastClr="000000"/>
                  </a:solidFill>
                </a:endParaRPr>
              </a:p>
            </c:rich>
          </c:tx>
          <c:layout>
            <c:manualLayout>
              <c:xMode val="edge"/>
              <c:yMode val="edge"/>
              <c:x val="1.0416667521052126E-3"/>
              <c:y val="0.2444657407389939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3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76205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0360919484983556"/>
          <c:y val="0.91325365249268309"/>
          <c:w val="0.44903161491401039"/>
          <c:h val="8.67463475073169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8/7/2024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051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8/7/2024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186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8/7/2024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3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8/7/2024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close-up of a logo&#10;&#10;Description automatically generated with medium confidence">
            <a:extLst>
              <a:ext uri="{FF2B5EF4-FFF2-40B4-BE49-F238E27FC236}">
                <a16:creationId xmlns:a16="http://schemas.microsoft.com/office/drawing/2014/main" id="{4CA492EE-AD10-45CB-BAA4-9638B51C62B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08" t="9409" b="13332"/>
          <a:stretch/>
        </p:blipFill>
        <p:spPr>
          <a:xfrm>
            <a:off x="139788" y="6176963"/>
            <a:ext cx="3316224" cy="679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899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8/7/2024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246" y="5884796"/>
            <a:ext cx="3124636" cy="94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21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8/7/2024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835" y="5884796"/>
            <a:ext cx="3124636" cy="94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934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8/7/2024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2302" y="5801453"/>
            <a:ext cx="3124636" cy="94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166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8/7/2024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249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8/7/2024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95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8/7/2024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35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8/7/2024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41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8F623-83FF-45D9-9165-1796CF17F145}" type="datetimeFigureOut">
              <a:rPr lang="en-US" smtClean="0"/>
              <a:t>8/7/2024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115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ccd.cdc.gov/CKD/detail.aspx?Qnum=Q781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1145" y="3104564"/>
            <a:ext cx="10389705" cy="929439"/>
          </a:xfrm>
        </p:spPr>
        <p:txBody>
          <a:bodyPr>
            <a:noAutofit/>
          </a:bodyPr>
          <a:lstStyle/>
          <a:p>
            <a:br>
              <a:rPr lang="en-US" sz="2400" b="1" dirty="0"/>
            </a:br>
            <a:br>
              <a:rPr lang="en-US" sz="2400" b="1" dirty="0"/>
            </a:br>
            <a:r>
              <a:rPr lang="en-US" sz="4400" b="1" dirty="0"/>
              <a:t>Trends in Prevalence of Self-Reported Physical Activity among U.S. Adults, by CKD</a:t>
            </a:r>
            <a:br>
              <a:rPr lang="en-US" sz="4400" b="1" dirty="0"/>
            </a:br>
            <a:endParaRPr lang="en-US" sz="24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98505" y="368586"/>
            <a:ext cx="6594987" cy="203210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BCFA14B-AC93-4C17-8646-80240875DD4C}"/>
              </a:ext>
            </a:extLst>
          </p:cNvPr>
          <p:cNvSpPr txBox="1"/>
          <p:nvPr/>
        </p:nvSpPr>
        <p:spPr>
          <a:xfrm>
            <a:off x="995855" y="3967520"/>
            <a:ext cx="1020028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During 2005–March 2020, crude prevalence of diabetes ranged from 28.6% to 37.6%, while that of anemia ranged from 14.1% to 17.7% among adults with CKD. Both crude and age-standardized prevalence of the listed comorbidities was higher among adults with CKD than those without CKD. </a:t>
            </a:r>
          </a:p>
          <a:p>
            <a:pPr algn="l"/>
            <a:endParaRPr lang="en-US" b="1" dirty="0">
              <a:solidFill>
                <a:srgbClr val="000000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/>
            <a:r>
              <a:rPr lang="en-US" b="1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Data Source: </a:t>
            </a:r>
            <a:r>
              <a:rPr lang="en-US" b="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NHANES</a:t>
            </a:r>
          </a:p>
          <a:p>
            <a:pPr algn="l"/>
            <a:endParaRPr lang="en-US" b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02692DE-70E6-4DF4-B463-70286F232123}"/>
              </a:ext>
            </a:extLst>
          </p:cNvPr>
          <p:cNvSpPr txBox="1"/>
          <p:nvPr/>
        </p:nvSpPr>
        <p:spPr>
          <a:xfrm>
            <a:off x="3584712" y="6120082"/>
            <a:ext cx="5022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hlinkClick r:id="rId3"/>
              </a:rPr>
              <a:t>https://nccd.cdc.gov/CKD/detail.aspx?Qnum=Q781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32835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534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/>
              <a:t>Crude Trends in Prevalence of Self-Reported Physical Activity among U.S. Adults, by CKD</a:t>
            </a:r>
            <a:endParaRPr lang="en-US" b="1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C8BF0B5-8DAA-473C-ADDE-87BAD6168E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0463946"/>
              </p:ext>
            </p:extLst>
          </p:nvPr>
        </p:nvGraphicFramePr>
        <p:xfrm>
          <a:off x="0" y="1444487"/>
          <a:ext cx="12192000" cy="4744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6636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417" y="215348"/>
            <a:ext cx="11675165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/>
              <a:t>Age-Standardized Trends in Prevalence of Self-Reported Physical Activity among U.S. Adults, by CKD</a:t>
            </a:r>
            <a:endParaRPr lang="en-US" b="1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5DD7E072-A4D8-491A-A0AE-2088796434B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75017342"/>
              </p:ext>
            </p:extLst>
          </p:nvPr>
        </p:nvGraphicFramePr>
        <p:xfrm>
          <a:off x="0" y="1404729"/>
          <a:ext cx="12191999" cy="47707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981319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4166</TotalTime>
  <Words>131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Office Theme</vt:lpstr>
      <vt:lpstr>  Trends in Prevalence of Self-Reported Physical Activity among U.S. Adults, by CKD </vt:lpstr>
      <vt:lpstr>Crude Trends in Prevalence of Self-Reported Physical Activity among U.S. Adults, by CKD</vt:lpstr>
      <vt:lpstr>Age-Standardized Trends in Prevalence of Self-Reported Physical Activity among U.S. Adults, by CKD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Incidence of CKD in the VA</dc:title>
  <dc:creator>Steffick, Diane</dc:creator>
  <cp:lastModifiedBy>Licon, Ana Laura</cp:lastModifiedBy>
  <cp:revision>118</cp:revision>
  <dcterms:created xsi:type="dcterms:W3CDTF">2023-08-07T21:35:07Z</dcterms:created>
  <dcterms:modified xsi:type="dcterms:W3CDTF">2024-08-07T16:12:23Z</dcterms:modified>
</cp:coreProperties>
</file>