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March%202024%20Minor%20Release\Q79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March%202024%20Minor%20Release\Q79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March%202024%20Minor%20Release\Q79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March%202024%20Minor%20Release\Q79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March%202024%20Minor%20Release\Q79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>
                  <a:alpha val="98000"/>
                </a:schemeClr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alpha val="99000"/>
                </a:schemeClr>
              </a:solidFill>
              <a:ln w="44450">
                <a:solidFill>
                  <a:schemeClr val="tx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39.4</c:v>
                </c:pt>
                <c:pt idx="1">
                  <c:v>40.200000000000003</c:v>
                </c:pt>
                <c:pt idx="2">
                  <c:v>38.700000000000003</c:v>
                </c:pt>
                <c:pt idx="3">
                  <c:v>35.299999999999997</c:v>
                </c:pt>
                <c:pt idx="4">
                  <c:v>38.5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24-459C-9007-F5CE58DA63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392552"/>
        <c:axId val="194392880"/>
      </c:lineChart>
      <c:catAx>
        <c:axId val="194392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392880"/>
        <c:crosses val="autoZero"/>
        <c:auto val="1"/>
        <c:lblAlgn val="ctr"/>
        <c:lblOffset val="100"/>
        <c:noMultiLvlLbl val="0"/>
      </c:catAx>
      <c:valAx>
        <c:axId val="194392880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aseline="0" dirty="0">
                    <a:solidFill>
                      <a:schemeClr val="tx1"/>
                    </a:solidFill>
                  </a:rPr>
                  <a:t>% Veterans with </a:t>
                </a:r>
                <a:r>
                  <a:rPr lang="en-US" sz="2200" baseline="0" dirty="0">
                    <a:solidFill>
                      <a:schemeClr val="tx1"/>
                    </a:solidFill>
                  </a:rPr>
                  <a:t>Nephrology</a:t>
                </a:r>
                <a:r>
                  <a:rPr lang="en-US" sz="2000" baseline="0" dirty="0">
                    <a:solidFill>
                      <a:schemeClr val="tx1"/>
                    </a:solidFill>
                  </a:rPr>
                  <a:t> Visit</a:t>
                </a:r>
                <a:endParaRPr lang="en-US" sz="20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0526363714237342E-3"/>
              <c:y val="6.288901155376212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392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20–29 years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>
                  <a:alpha val="97000"/>
                </a:srgbClr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Sheet1!$B$2:$B$6</c:f>
              <c:numCache>
                <c:formatCode>0.0</c:formatCode>
                <c:ptCount val="5"/>
                <c:pt idx="0">
                  <c:v>43.5</c:v>
                </c:pt>
                <c:pt idx="1">
                  <c:v>66.7</c:v>
                </c:pt>
                <c:pt idx="2">
                  <c:v>41.7</c:v>
                </c:pt>
                <c:pt idx="3">
                  <c:v>50</c:v>
                </c:pt>
                <c:pt idx="4">
                  <c:v>52.9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2B-4F03-BC57-803EFD0AAA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30–39 years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Sheet1!$C$2:$C$6</c:f>
              <c:numCache>
                <c:formatCode>0.0</c:formatCode>
                <c:ptCount val="5"/>
                <c:pt idx="0">
                  <c:v>54.3</c:v>
                </c:pt>
                <c:pt idx="1">
                  <c:v>63.9</c:v>
                </c:pt>
                <c:pt idx="2">
                  <c:v>58.7</c:v>
                </c:pt>
                <c:pt idx="3">
                  <c:v>51</c:v>
                </c:pt>
                <c:pt idx="4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2B-4F03-BC57-803EFD0AAA1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40–49 years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58.8</c:v>
                </c:pt>
                <c:pt idx="1">
                  <c:v>62.4</c:v>
                </c:pt>
                <c:pt idx="2">
                  <c:v>56.5</c:v>
                </c:pt>
                <c:pt idx="3">
                  <c:v>54.1</c:v>
                </c:pt>
                <c:pt idx="4">
                  <c:v>54.1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2B-4F03-BC57-803EFD0AAA1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50–59 years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Sheet1!$E$2:$E$6</c:f>
              <c:numCache>
                <c:formatCode>0.0</c:formatCode>
                <c:ptCount val="5"/>
                <c:pt idx="0">
                  <c:v>55</c:v>
                </c:pt>
                <c:pt idx="1">
                  <c:v>54.5</c:v>
                </c:pt>
                <c:pt idx="2">
                  <c:v>51.8</c:v>
                </c:pt>
                <c:pt idx="3">
                  <c:v>47.4</c:v>
                </c:pt>
                <c:pt idx="4">
                  <c:v>51.8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62B-4F03-BC57-803EFD0AAA1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60–69 years</c:v>
                </c:pt>
              </c:strCache>
            </c:strRef>
          </c:tx>
          <c:spPr>
            <a:ln w="44450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50000"/>
                </a:schemeClr>
              </a:solidFill>
              <a:ln w="44450">
                <a:solidFill>
                  <a:schemeClr val="accent2">
                    <a:lumMod val="50000"/>
                  </a:schemeClr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Sheet1!$F$2:$F$6</c:f>
              <c:numCache>
                <c:formatCode>0.0</c:formatCode>
                <c:ptCount val="5"/>
                <c:pt idx="0">
                  <c:v>53.6</c:v>
                </c:pt>
                <c:pt idx="1">
                  <c:v>53.9</c:v>
                </c:pt>
                <c:pt idx="2">
                  <c:v>49.4</c:v>
                </c:pt>
                <c:pt idx="3">
                  <c:v>45</c:v>
                </c:pt>
                <c:pt idx="4">
                  <c:v>48.4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62B-4F03-BC57-803EFD0AAA1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70+ years</c:v>
                </c:pt>
              </c:strCache>
            </c:strRef>
          </c:tx>
          <c:spPr>
            <a:ln w="44450" cap="rnd">
              <a:solidFill>
                <a:schemeClr val="bg2">
                  <a:lumMod val="2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85000"/>
                  <a:lumOff val="15000"/>
                </a:schemeClr>
              </a:solidFill>
              <a:ln w="4445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Sheet1!$G$2:$G$6</c:f>
              <c:numCache>
                <c:formatCode>0.0</c:formatCode>
                <c:ptCount val="5"/>
                <c:pt idx="0">
                  <c:v>33.299999999999997</c:v>
                </c:pt>
                <c:pt idx="1">
                  <c:v>35.1</c:v>
                </c:pt>
                <c:pt idx="2">
                  <c:v>35</c:v>
                </c:pt>
                <c:pt idx="3">
                  <c:v>32.1</c:v>
                </c:pt>
                <c:pt idx="4">
                  <c:v>35.4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62B-4F03-BC57-803EFD0AA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40519888"/>
        <c:axId val="1640525296"/>
      </c:lineChart>
      <c:catAx>
        <c:axId val="164051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0525296"/>
        <c:crosses val="autoZero"/>
        <c:auto val="1"/>
        <c:lblAlgn val="ctr"/>
        <c:lblOffset val="100"/>
        <c:noMultiLvlLbl val="0"/>
      </c:catAx>
      <c:valAx>
        <c:axId val="1640525296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15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150" dirty="0">
                    <a:solidFill>
                      <a:sysClr val="windowText" lastClr="000000"/>
                    </a:solidFill>
                  </a:rPr>
                  <a:t>%</a:t>
                </a:r>
                <a:r>
                  <a:rPr lang="en-US" sz="2150" baseline="0" dirty="0">
                    <a:solidFill>
                      <a:sysClr val="windowText" lastClr="000000"/>
                    </a:solidFill>
                  </a:rPr>
                  <a:t> Veterans with Nephrology Visit</a:t>
                </a:r>
                <a:endParaRPr lang="en-US" sz="2150" dirty="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645377253309938E-3"/>
              <c:y val="1.20924438197760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15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0519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215471462217986E-2"/>
          <c:y val="0.90046464606004351"/>
          <c:w val="0.89999995790421949"/>
          <c:h val="9.67706402206198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Sheet1!$B$23</c:f>
              <c:strCache>
                <c:ptCount val="1"/>
                <c:pt idx="0">
                  <c:v>Male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>
                  <a:alpha val="95000"/>
                </a:srgbClr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numRef>
              <c:f>Sheet1!$A$24:$A$28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Sheet1!$B$24:$B$28</c:f>
              <c:numCache>
                <c:formatCode>0.0</c:formatCode>
                <c:ptCount val="5"/>
                <c:pt idx="0">
                  <c:v>39.4</c:v>
                </c:pt>
                <c:pt idx="1">
                  <c:v>40.1</c:v>
                </c:pt>
                <c:pt idx="2">
                  <c:v>38.700000000000003</c:v>
                </c:pt>
                <c:pt idx="3">
                  <c:v>35.200000000000003</c:v>
                </c:pt>
                <c:pt idx="4">
                  <c:v>38.4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E0-48BE-8EBD-410DA3DF1D64}"/>
            </c:ext>
          </c:extLst>
        </c:ser>
        <c:ser>
          <c:idx val="1"/>
          <c:order val="1"/>
          <c:tx>
            <c:strRef>
              <c:f>Sheet1!$C$23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>
                  <a:alpha val="94000"/>
                </a:srgbClr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Sheet1!$A$24:$A$28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Sheet1!$C$24:$C$28</c:f>
              <c:numCache>
                <c:formatCode>0.0</c:formatCode>
                <c:ptCount val="5"/>
                <c:pt idx="0">
                  <c:v>40.1</c:v>
                </c:pt>
                <c:pt idx="1">
                  <c:v>42.5</c:v>
                </c:pt>
                <c:pt idx="2">
                  <c:v>39.9</c:v>
                </c:pt>
                <c:pt idx="3">
                  <c:v>38</c:v>
                </c:pt>
                <c:pt idx="4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E0-48BE-8EBD-410DA3DF1D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2851568"/>
        <c:axId val="1412853232"/>
      </c:lineChart>
      <c:catAx>
        <c:axId val="1412851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2853232"/>
        <c:crosses val="autoZero"/>
        <c:auto val="1"/>
        <c:lblAlgn val="ctr"/>
        <c:lblOffset val="100"/>
        <c:noMultiLvlLbl val="0"/>
      </c:catAx>
      <c:valAx>
        <c:axId val="14128532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100" dirty="0">
                    <a:solidFill>
                      <a:schemeClr val="tx1"/>
                    </a:solidFill>
                  </a:rPr>
                  <a:t>%</a:t>
                </a:r>
                <a:r>
                  <a:rPr lang="en-US" sz="2100" baseline="0" dirty="0">
                    <a:solidFill>
                      <a:schemeClr val="tx1"/>
                    </a:solidFill>
                  </a:rPr>
                  <a:t> Veterans with </a:t>
                </a:r>
                <a:r>
                  <a:rPr lang="en-US" sz="2120" baseline="0" dirty="0">
                    <a:solidFill>
                      <a:schemeClr val="tx1"/>
                    </a:solidFill>
                  </a:rPr>
                  <a:t>Nephrology</a:t>
                </a:r>
                <a:r>
                  <a:rPr lang="en-US" sz="2100" baseline="0" dirty="0">
                    <a:solidFill>
                      <a:schemeClr val="tx1"/>
                    </a:solidFill>
                  </a:rPr>
                  <a:t> Visit</a:t>
                </a:r>
                <a:endParaRPr lang="en-US" sz="21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2.1488047273704003E-3"/>
              <c:y val="1.282417286844240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1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2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2851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911679049788392"/>
          <c:y val="0.88686544503960052"/>
          <c:w val="0.27639440718580605"/>
          <c:h val="9.6579105284403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716346002058488E-2"/>
          <c:y val="5.281580729828126E-2"/>
          <c:w val="0.89052209291801632"/>
          <c:h val="0.64767547201761066"/>
        </c:manualLayout>
      </c:layout>
      <c:lineChart>
        <c:grouping val="standard"/>
        <c:varyColors val="0"/>
        <c:ser>
          <c:idx val="4"/>
          <c:order val="0"/>
          <c:tx>
            <c:strRef>
              <c:f>Sheet1!$F$39</c:f>
              <c:strCache>
                <c:ptCount val="1"/>
                <c:pt idx="0">
                  <c:v>Non-Hispanic Black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Sheet1!$A$40:$A$44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Sheet1!$F$40:$F$44</c:f>
              <c:numCache>
                <c:formatCode>0.0</c:formatCode>
                <c:ptCount val="5"/>
                <c:pt idx="0">
                  <c:v>51.6</c:v>
                </c:pt>
                <c:pt idx="1">
                  <c:v>52.3</c:v>
                </c:pt>
                <c:pt idx="2">
                  <c:v>49.3</c:v>
                </c:pt>
                <c:pt idx="3">
                  <c:v>43</c:v>
                </c:pt>
                <c:pt idx="4">
                  <c:v>47.7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73-4ABD-A7C7-624C689847B4}"/>
            </c:ext>
          </c:extLst>
        </c:ser>
        <c:ser>
          <c:idx val="1"/>
          <c:order val="1"/>
          <c:tx>
            <c:strRef>
              <c:f>Sheet1!$C$39</c:f>
              <c:strCache>
                <c:ptCount val="1"/>
                <c:pt idx="0">
                  <c:v>Asian</c:v>
                </c:pt>
              </c:strCache>
            </c:strRef>
          </c:tx>
          <c:spPr>
            <a:ln w="44450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50000"/>
                  <a:alpha val="96000"/>
                </a:schemeClr>
              </a:solidFill>
              <a:ln w="44450">
                <a:solidFill>
                  <a:schemeClr val="accent2">
                    <a:lumMod val="50000"/>
                    <a:alpha val="94000"/>
                  </a:schemeClr>
                </a:solidFill>
              </a:ln>
              <a:effectLst/>
            </c:spPr>
          </c:marker>
          <c:cat>
            <c:numRef>
              <c:f>Sheet1!$A$40:$A$44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Sheet1!$C$40:$C$44</c:f>
              <c:numCache>
                <c:formatCode>0.0</c:formatCode>
                <c:ptCount val="5"/>
                <c:pt idx="0">
                  <c:v>38.5</c:v>
                </c:pt>
                <c:pt idx="1">
                  <c:v>50.4</c:v>
                </c:pt>
                <c:pt idx="2">
                  <c:v>45.6</c:v>
                </c:pt>
                <c:pt idx="3">
                  <c:v>39.700000000000003</c:v>
                </c:pt>
                <c:pt idx="4">
                  <c:v>44.8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73-4ABD-A7C7-624C689847B4}"/>
            </c:ext>
          </c:extLst>
        </c:ser>
        <c:ser>
          <c:idx val="2"/>
          <c:order val="2"/>
          <c:tx>
            <c:strRef>
              <c:f>Sheet1!$D$39</c:f>
              <c:strCache>
                <c:ptCount val="1"/>
                <c:pt idx="0">
                  <c:v>Hispanic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Sheet1!$A$40:$A$44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Sheet1!$D$40:$D$44</c:f>
              <c:numCache>
                <c:formatCode>0.0</c:formatCode>
                <c:ptCount val="5"/>
                <c:pt idx="0">
                  <c:v>43.8</c:v>
                </c:pt>
                <c:pt idx="1">
                  <c:v>44.7</c:v>
                </c:pt>
                <c:pt idx="2">
                  <c:v>44.2</c:v>
                </c:pt>
                <c:pt idx="3">
                  <c:v>40.9</c:v>
                </c:pt>
                <c:pt idx="4">
                  <c:v>47.6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73-4ABD-A7C7-624C689847B4}"/>
            </c:ext>
          </c:extLst>
        </c:ser>
        <c:ser>
          <c:idx val="3"/>
          <c:order val="3"/>
          <c:tx>
            <c:strRef>
              <c:f>Sheet1!$E$39</c:f>
              <c:strCache>
                <c:ptCount val="1"/>
                <c:pt idx="0">
                  <c:v>Native HI/Pacific Islander</c:v>
                </c:pt>
              </c:strCache>
            </c:strRef>
          </c:tx>
          <c:spPr>
            <a:ln w="44450" cap="rnd">
              <a:solidFill>
                <a:schemeClr val="bg2">
                  <a:lumMod val="2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25000"/>
                </a:schemeClr>
              </a:solidFill>
              <a:ln w="44450">
                <a:solidFill>
                  <a:schemeClr val="bg2">
                    <a:lumMod val="25000"/>
                  </a:schemeClr>
                </a:solidFill>
              </a:ln>
              <a:effectLst/>
            </c:spPr>
          </c:marker>
          <c:cat>
            <c:numRef>
              <c:f>Sheet1!$A$40:$A$44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Sheet1!$E$40:$E$44</c:f>
              <c:numCache>
                <c:formatCode>General</c:formatCode>
                <c:ptCount val="5"/>
                <c:pt idx="0">
                  <c:v>41.3</c:v>
                </c:pt>
                <c:pt idx="1">
                  <c:v>42.3</c:v>
                </c:pt>
                <c:pt idx="2">
                  <c:v>41.4</c:v>
                </c:pt>
                <c:pt idx="3">
                  <c:v>39.700000000000003</c:v>
                </c:pt>
                <c:pt idx="4">
                  <c:v>44.1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73-4ABD-A7C7-624C689847B4}"/>
            </c:ext>
          </c:extLst>
        </c:ser>
        <c:ser>
          <c:idx val="0"/>
          <c:order val="4"/>
          <c:tx>
            <c:strRef>
              <c:f>Sheet1!$B$39</c:f>
              <c:strCache>
                <c:ptCount val="1"/>
                <c:pt idx="0">
                  <c:v>American Indian/AK Native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Sheet1!$A$40:$A$44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Sheet1!$B$40:$B$44</c:f>
              <c:numCache>
                <c:formatCode>0.0</c:formatCode>
                <c:ptCount val="5"/>
                <c:pt idx="0">
                  <c:v>44.9</c:v>
                </c:pt>
                <c:pt idx="1">
                  <c:v>38.4</c:v>
                </c:pt>
                <c:pt idx="2">
                  <c:v>39.799999999999997</c:v>
                </c:pt>
                <c:pt idx="3">
                  <c:v>35.200000000000003</c:v>
                </c:pt>
                <c:pt idx="4">
                  <c:v>36.299999999999997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373-4ABD-A7C7-624C689847B4}"/>
            </c:ext>
          </c:extLst>
        </c:ser>
        <c:ser>
          <c:idx val="5"/>
          <c:order val="5"/>
          <c:tx>
            <c:strRef>
              <c:f>Sheet1!$G$39</c:f>
              <c:strCache>
                <c:ptCount val="1"/>
                <c:pt idx="0">
                  <c:v>Non-Hispanic White</c:v>
                </c:pt>
              </c:strCache>
            </c:strRef>
          </c:tx>
          <c:spPr>
            <a:ln w="444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44450">
                <a:solidFill>
                  <a:srgbClr val="7030A0"/>
                </a:solidFill>
              </a:ln>
              <a:effectLst/>
            </c:spPr>
          </c:marker>
          <c:cat>
            <c:numRef>
              <c:f>Sheet1!$A$40:$A$44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Sheet1!$G$40:$G$44</c:f>
              <c:numCache>
                <c:formatCode>0.0</c:formatCode>
                <c:ptCount val="5"/>
                <c:pt idx="0">
                  <c:v>35.9</c:v>
                </c:pt>
                <c:pt idx="1">
                  <c:v>36.5</c:v>
                </c:pt>
                <c:pt idx="2">
                  <c:v>34.9</c:v>
                </c:pt>
                <c:pt idx="3">
                  <c:v>32.4</c:v>
                </c:pt>
                <c:pt idx="4">
                  <c:v>34.799999999999997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373-4ABD-A7C7-624C689847B4}"/>
            </c:ext>
          </c:extLst>
        </c:ser>
        <c:ser>
          <c:idx val="6"/>
          <c:order val="6"/>
          <c:tx>
            <c:strRef>
              <c:f>Sheet1!$H$39</c:f>
              <c:strCache>
                <c:ptCount val="1"/>
                <c:pt idx="0">
                  <c:v>Unknown</c:v>
                </c:pt>
              </c:strCache>
            </c:strRef>
          </c:tx>
          <c:spPr>
            <a:ln w="444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44450">
                <a:solidFill>
                  <a:srgbClr val="FF0000"/>
                </a:solidFill>
              </a:ln>
              <a:effectLst/>
            </c:spPr>
          </c:marker>
          <c:cat>
            <c:numRef>
              <c:f>Sheet1!$A$40:$A$44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Sheet1!$H$40:$H$44</c:f>
              <c:numCache>
                <c:formatCode>0.0</c:formatCode>
                <c:ptCount val="5"/>
                <c:pt idx="0">
                  <c:v>23.9</c:v>
                </c:pt>
                <c:pt idx="1">
                  <c:v>24.7</c:v>
                </c:pt>
                <c:pt idx="2">
                  <c:v>27.7</c:v>
                </c:pt>
                <c:pt idx="3">
                  <c:v>25.8</c:v>
                </c:pt>
                <c:pt idx="4">
                  <c:v>27.5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373-4ABD-A7C7-624C689847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4861552"/>
        <c:axId val="1634860720"/>
      </c:lineChart>
      <c:catAx>
        <c:axId val="163486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860720"/>
        <c:crosses val="autoZero"/>
        <c:auto val="1"/>
        <c:lblAlgn val="ctr"/>
        <c:lblOffset val="100"/>
        <c:noMultiLvlLbl val="0"/>
      </c:catAx>
      <c:valAx>
        <c:axId val="1634860720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15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150" dirty="0">
                    <a:solidFill>
                      <a:sysClr val="windowText" lastClr="000000"/>
                    </a:solidFill>
                  </a:rPr>
                  <a:t>%</a:t>
                </a:r>
                <a:r>
                  <a:rPr lang="en-US" sz="2150" baseline="0" dirty="0">
                    <a:solidFill>
                      <a:sysClr val="windowText" lastClr="000000"/>
                    </a:solidFill>
                  </a:rPr>
                  <a:t> Veterans with Nephrology Visit</a:t>
                </a:r>
                <a:endParaRPr lang="en-US" sz="2150" dirty="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4.5015240030480061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15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861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383854584335739E-2"/>
          <c:y val="0.85379307425281503"/>
          <c:w val="0.95064025577396249"/>
          <c:h val="0.116637033274066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Sheet1!$B$61</c:f>
              <c:strCache>
                <c:ptCount val="1"/>
                <c:pt idx="0">
                  <c:v>With Diabetes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numRef>
              <c:f>Sheet1!$A$62:$A$66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Sheet1!$B$62:$B$66</c:f>
              <c:numCache>
                <c:formatCode>0.0</c:formatCode>
                <c:ptCount val="5"/>
                <c:pt idx="0">
                  <c:v>44.5</c:v>
                </c:pt>
                <c:pt idx="1">
                  <c:v>44.7</c:v>
                </c:pt>
                <c:pt idx="2">
                  <c:v>42.4</c:v>
                </c:pt>
                <c:pt idx="3">
                  <c:v>38.9</c:v>
                </c:pt>
                <c:pt idx="4">
                  <c:v>42.8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01-42A1-A82B-AC805AC2F90E}"/>
            </c:ext>
          </c:extLst>
        </c:ser>
        <c:ser>
          <c:idx val="1"/>
          <c:order val="1"/>
          <c:tx>
            <c:strRef>
              <c:f>Sheet1!$C$61</c:f>
              <c:strCache>
                <c:ptCount val="1"/>
                <c:pt idx="0">
                  <c:v>Without Diabetes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Sheet1!$A$62:$A$66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Sheet1!$C$62:$C$66</c:f>
              <c:numCache>
                <c:formatCode>0.0</c:formatCode>
                <c:ptCount val="5"/>
                <c:pt idx="0">
                  <c:v>34.700000000000003</c:v>
                </c:pt>
                <c:pt idx="1">
                  <c:v>35.6</c:v>
                </c:pt>
                <c:pt idx="2">
                  <c:v>32.9</c:v>
                </c:pt>
                <c:pt idx="3">
                  <c:v>29.3</c:v>
                </c:pt>
                <c:pt idx="4">
                  <c:v>31.3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01-42A1-A82B-AC805AC2F9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41000496"/>
        <c:axId val="1641002576"/>
      </c:lineChart>
      <c:catAx>
        <c:axId val="164100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002576"/>
        <c:crosses val="autoZero"/>
        <c:auto val="1"/>
        <c:lblAlgn val="ctr"/>
        <c:lblOffset val="100"/>
        <c:noMultiLvlLbl val="0"/>
      </c:catAx>
      <c:valAx>
        <c:axId val="1641002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15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150" dirty="0">
                    <a:solidFill>
                      <a:sysClr val="windowText" lastClr="000000"/>
                    </a:solidFill>
                  </a:rPr>
                  <a:t>%</a:t>
                </a:r>
                <a:r>
                  <a:rPr lang="en-US" sz="2150" baseline="0" dirty="0">
                    <a:solidFill>
                      <a:sysClr val="windowText" lastClr="000000"/>
                    </a:solidFill>
                  </a:rPr>
                  <a:t> Veterans with Nephrology Visit</a:t>
                </a:r>
                <a:endParaRPr lang="en-US" sz="2150" dirty="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1.207902764689910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15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00049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Sheet1!$B$73</c:f>
              <c:strCache>
                <c:ptCount val="1"/>
                <c:pt idx="0">
                  <c:v>With Hypertension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numRef>
              <c:f>Sheet1!$A$74:$A$78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Sheet1!$B$74:$B$78</c:f>
              <c:numCache>
                <c:formatCode>0.0</c:formatCode>
                <c:ptCount val="5"/>
                <c:pt idx="0">
                  <c:v>44.1</c:v>
                </c:pt>
                <c:pt idx="1">
                  <c:v>45.1</c:v>
                </c:pt>
                <c:pt idx="2">
                  <c:v>41.6</c:v>
                </c:pt>
                <c:pt idx="3">
                  <c:v>38</c:v>
                </c:pt>
                <c:pt idx="4">
                  <c:v>41.7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86-4178-93C8-86D393C1EA87}"/>
            </c:ext>
          </c:extLst>
        </c:ser>
        <c:ser>
          <c:idx val="1"/>
          <c:order val="1"/>
          <c:tx>
            <c:strRef>
              <c:f>Sheet1!$C$73</c:f>
              <c:strCache>
                <c:ptCount val="1"/>
                <c:pt idx="0">
                  <c:v>Without Hypertension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Sheet1!$A$74:$A$78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Sheet1!$C$74:$C$78</c:f>
              <c:numCache>
                <c:formatCode>0.0</c:formatCode>
                <c:ptCount val="5"/>
                <c:pt idx="0">
                  <c:v>33.200000000000003</c:v>
                </c:pt>
                <c:pt idx="1">
                  <c:v>33.799999999999997</c:v>
                </c:pt>
                <c:pt idx="2">
                  <c:v>12.9</c:v>
                </c:pt>
                <c:pt idx="3">
                  <c:v>11.4</c:v>
                </c:pt>
                <c:pt idx="4">
                  <c:v>15.4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86-4178-93C8-86D393C1EA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7678896"/>
        <c:axId val="1747684720"/>
      </c:lineChart>
      <c:catAx>
        <c:axId val="17476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7684720"/>
        <c:crosses val="autoZero"/>
        <c:auto val="1"/>
        <c:lblAlgn val="ctr"/>
        <c:lblOffset val="100"/>
        <c:noMultiLvlLbl val="0"/>
      </c:catAx>
      <c:valAx>
        <c:axId val="1747684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15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150" dirty="0">
                    <a:solidFill>
                      <a:sysClr val="windowText" lastClr="000000"/>
                    </a:solidFill>
                  </a:rPr>
                  <a:t>%</a:t>
                </a:r>
                <a:r>
                  <a:rPr lang="en-US" sz="2150" baseline="0" dirty="0">
                    <a:solidFill>
                      <a:sysClr val="windowText" lastClr="000000"/>
                    </a:solidFill>
                  </a:rPr>
                  <a:t> Veterans with Nephrology Visit</a:t>
                </a:r>
                <a:endParaRPr lang="en-US" sz="2150" dirty="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2.136752136752137E-3"/>
              <c:y val="2.135667037307174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15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767889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790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40" y="2032104"/>
            <a:ext cx="11807687" cy="1317727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Trends in Percentage of U.S. Veterans with CKD Stage 4 Seeing a Nephrologist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6" y="0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324660" y="3508170"/>
            <a:ext cx="115426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As kidney disease progresses, guidelines recommend that patients with CKD stage 4 are referred for nephrology evaluation in order to slow CKD progression to kidney failure and manage CKD-related complications. Between 2018 and 2022, 42%−51% of non-Hispanic Black veterans had at least one annual nephrologist visit and 32%−36% of non-Hispanic White veterans had nephrologist visits. No trend was noticed over time, although a drop was observed between 2020 and 2021, possibly due to the COVID-19 pandemic.</a:t>
            </a:r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NATIONAL VA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329585" y="6305608"/>
            <a:ext cx="5532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https://nccd.cdc.gov/ckd/detail.aspx?Qnum=Q790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05C12A9-AF8E-4EE1-ADBE-9EA501E3C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39" y="357242"/>
            <a:ext cx="11714921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Trends in Percentage of U.S. Veterans with CKD Stage 4 Seeing a Nephrologist, Overall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4991B2B-0B72-40A7-98AB-775395E687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3048981"/>
              </p:ext>
            </p:extLst>
          </p:nvPr>
        </p:nvGraphicFramePr>
        <p:xfrm>
          <a:off x="165651" y="1562100"/>
          <a:ext cx="11860696" cy="4675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0883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0E282F0-BBF1-4FA7-AB1C-DD0A1A859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930" y="281608"/>
            <a:ext cx="11516139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Trends in Percentage of U.S. Veterans with CKD Stage 4 Seeing a Nephrologist, by Age Category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F1C7751-0A07-4CE1-A525-F413FC6BA9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749237"/>
              </p:ext>
            </p:extLst>
          </p:nvPr>
        </p:nvGraphicFramePr>
        <p:xfrm>
          <a:off x="130968" y="1504950"/>
          <a:ext cx="11930061" cy="469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1915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1299609-388D-40F4-8FD2-10944AAF1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215348"/>
            <a:ext cx="11489634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Trends in Percentage of U.S. Veterans with CKD Stage 4 Seeing a Nephrologist, by Sex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D33960E-67D5-464D-BBBA-6AF2DACD3A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128958"/>
              </p:ext>
            </p:extLst>
          </p:nvPr>
        </p:nvGraphicFramePr>
        <p:xfrm>
          <a:off x="161925" y="1540911"/>
          <a:ext cx="11820525" cy="4602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054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E4F957-7018-4576-B0D7-609F2CAC6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05" y="215348"/>
            <a:ext cx="11516138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Trends in Percentage of U.S. Veterans with CKD Stage 4 Seeing a Nephrologist, by Race/Ethnicity</a:t>
            </a:r>
            <a:endParaRPr lang="en-US" b="1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BBC9CC6-AA84-4A41-821A-43A6929702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1054195"/>
              </p:ext>
            </p:extLst>
          </p:nvPr>
        </p:nvGraphicFramePr>
        <p:xfrm>
          <a:off x="150536" y="1540911"/>
          <a:ext cx="1187767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440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53823EE-25A6-4581-B77D-8507AEA3D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52" y="215348"/>
            <a:ext cx="115824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Trends in Percentage of U.S. Veterans with CKD Stage 4 Seeing a Nephrologist, by Diabetes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4B38DA3-42FB-49C0-93FA-27A89AB50E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7286355"/>
              </p:ext>
            </p:extLst>
          </p:nvPr>
        </p:nvGraphicFramePr>
        <p:xfrm>
          <a:off x="166687" y="1540911"/>
          <a:ext cx="11858625" cy="469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6859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74D1883-A630-4AF2-8897-6EEF73A6D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215348"/>
            <a:ext cx="11449878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Trends in Percentage of U.S. Veterans with CKD Stage 4 Seeing a Nephrologist, by Hypertension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5F7E304-294C-4F86-AE62-40C6B0ADDE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2932724"/>
              </p:ext>
            </p:extLst>
          </p:nvPr>
        </p:nvGraphicFramePr>
        <p:xfrm>
          <a:off x="152400" y="1540911"/>
          <a:ext cx="11887200" cy="4757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1526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4835</TotalTime>
  <Words>277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Office Theme</vt:lpstr>
      <vt:lpstr>  Trends in Percentage of U.S. Veterans with CKD Stage 4 Seeing a Nephrologist</vt:lpstr>
      <vt:lpstr>Trends in Percentage of U.S. Veterans with CKD Stage 4 Seeing a Nephrologist, Overall</vt:lpstr>
      <vt:lpstr>Trends in Percentage of U.S. Veterans with CKD Stage 4 Seeing a Nephrologist, by Age Category</vt:lpstr>
      <vt:lpstr>Trends in Percentage of U.S. Veterans with CKD Stage 4 Seeing a Nephrologist, by Sex</vt:lpstr>
      <vt:lpstr>Trends in Percentage of U.S. Veterans with CKD Stage 4 Seeing a Nephrologist, by Race/Ethnicity</vt:lpstr>
      <vt:lpstr>Trends in Percentage of U.S. Veterans with CKD Stage 4 Seeing a Nephrologist, by Diabetes</vt:lpstr>
      <vt:lpstr>Trends in Percentage of U.S. Veterans with CKD Stage 4 Seeing a Nephrologist, by Hypertension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Kiryakos, Jenna</cp:lastModifiedBy>
  <cp:revision>182</cp:revision>
  <dcterms:created xsi:type="dcterms:W3CDTF">2023-08-07T21:35:07Z</dcterms:created>
  <dcterms:modified xsi:type="dcterms:W3CDTF">2024-02-27T19:03:40Z</dcterms:modified>
</cp:coreProperties>
</file>