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agg-Gresham, Jennifer" initials="BGJ" lastIdx="1" clrIdx="0">
    <p:extLst>
      <p:ext uri="{19B8F6BF-5375-455C-9EA6-DF929625EA0E}">
        <p15:presenceInfo xmlns:p15="http://schemas.microsoft.com/office/powerpoint/2012/main" userId="S::jennb@umich.edu::8cbcf482-729b-43e2-be11-1cd996f4c03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iryakos\Dropbox%20(University%20of%20Michigan)\Nephrology_KECC\CDC%20(2022-%20)\Website%20Redesign\2024%20Releases\Fall%20Release\Indicators\Indicator%20Spreadsheets\New%20Indicators\NHANES\age_categories_stacked_ba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'CDC request after 4.11.2024'!$B$1</c:f>
              <c:strCache>
                <c:ptCount val="1"/>
                <c:pt idx="0">
                  <c:v>CKD Stage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'CDC request after 4.11.2024'!$A$2:$A$5</c:f>
              <c:strCache>
                <c:ptCount val="4"/>
                <c:pt idx="0">
                  <c:v>18–39 years</c:v>
                </c:pt>
                <c:pt idx="1">
                  <c:v>40–59 years</c:v>
                </c:pt>
                <c:pt idx="2">
                  <c:v>60–69 years</c:v>
                </c:pt>
                <c:pt idx="3">
                  <c:v>70+ years</c:v>
                </c:pt>
              </c:strCache>
            </c:strRef>
          </c:cat>
          <c:val>
            <c:numRef>
              <c:f>'CDC request after 4.11.2024'!$B$2:$B$5</c:f>
              <c:numCache>
                <c:formatCode>0.00</c:formatCode>
                <c:ptCount val="4"/>
                <c:pt idx="0">
                  <c:v>5.3</c:v>
                </c:pt>
                <c:pt idx="1">
                  <c:v>5.3</c:v>
                </c:pt>
                <c:pt idx="2">
                  <c:v>4.4000000000000004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84-44C7-80D0-99C1FDD9793D}"/>
            </c:ext>
          </c:extLst>
        </c:ser>
        <c:ser>
          <c:idx val="1"/>
          <c:order val="1"/>
          <c:tx>
            <c:strRef>
              <c:f>'CDC request after 4.11.2024'!$C$1</c:f>
              <c:strCache>
                <c:ptCount val="1"/>
                <c:pt idx="0">
                  <c:v>CKD Stage 2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'CDC request after 4.11.2024'!$A$2:$A$5</c:f>
              <c:strCache>
                <c:ptCount val="4"/>
                <c:pt idx="0">
                  <c:v>18–39 years</c:v>
                </c:pt>
                <c:pt idx="1">
                  <c:v>40–59 years</c:v>
                </c:pt>
                <c:pt idx="2">
                  <c:v>60–69 years</c:v>
                </c:pt>
                <c:pt idx="3">
                  <c:v>70+ years</c:v>
                </c:pt>
              </c:strCache>
            </c:strRef>
          </c:cat>
          <c:val>
            <c:numRef>
              <c:f>'CDC request after 4.11.2024'!$C$2:$C$5</c:f>
              <c:numCache>
                <c:formatCode>0.00</c:formatCode>
                <c:ptCount val="4"/>
                <c:pt idx="0">
                  <c:v>0.6</c:v>
                </c:pt>
                <c:pt idx="1">
                  <c:v>2.2000000000000002</c:v>
                </c:pt>
                <c:pt idx="2">
                  <c:v>5.7</c:v>
                </c:pt>
                <c:pt idx="3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84-44C7-80D0-99C1FDD9793D}"/>
            </c:ext>
          </c:extLst>
        </c:ser>
        <c:ser>
          <c:idx val="2"/>
          <c:order val="2"/>
          <c:tx>
            <c:strRef>
              <c:f>'CDC request after 4.11.2024'!$D$1</c:f>
              <c:strCache>
                <c:ptCount val="1"/>
                <c:pt idx="0">
                  <c:v>CKD Stage 3a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'CDC request after 4.11.2024'!$A$2:$A$5</c:f>
              <c:strCache>
                <c:ptCount val="4"/>
                <c:pt idx="0">
                  <c:v>18–39 years</c:v>
                </c:pt>
                <c:pt idx="1">
                  <c:v>40–59 years</c:v>
                </c:pt>
                <c:pt idx="2">
                  <c:v>60–69 years</c:v>
                </c:pt>
                <c:pt idx="3">
                  <c:v>70+ years</c:v>
                </c:pt>
              </c:strCache>
            </c:strRef>
          </c:cat>
          <c:val>
            <c:numRef>
              <c:f>'CDC request after 4.11.2024'!$D$2:$D$5</c:f>
              <c:numCache>
                <c:formatCode>0.00</c:formatCode>
                <c:ptCount val="4"/>
                <c:pt idx="0">
                  <c:v>0.2</c:v>
                </c:pt>
                <c:pt idx="1">
                  <c:v>1.5</c:v>
                </c:pt>
                <c:pt idx="2">
                  <c:v>6.2</c:v>
                </c:pt>
                <c:pt idx="3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B84-44C7-80D0-99C1FDD9793D}"/>
            </c:ext>
          </c:extLst>
        </c:ser>
        <c:ser>
          <c:idx val="3"/>
          <c:order val="3"/>
          <c:tx>
            <c:strRef>
              <c:f>'CDC request after 4.11.2024'!$E$1</c:f>
              <c:strCache>
                <c:ptCount val="1"/>
                <c:pt idx="0">
                  <c:v>CKD Stage 3b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'CDC request after 4.11.2024'!$A$2:$A$5</c:f>
              <c:strCache>
                <c:ptCount val="4"/>
                <c:pt idx="0">
                  <c:v>18–39 years</c:v>
                </c:pt>
                <c:pt idx="1">
                  <c:v>40–59 years</c:v>
                </c:pt>
                <c:pt idx="2">
                  <c:v>60–69 years</c:v>
                </c:pt>
                <c:pt idx="3">
                  <c:v>70+ years</c:v>
                </c:pt>
              </c:strCache>
            </c:strRef>
          </c:cat>
          <c:val>
            <c:numRef>
              <c:f>'CDC request after 4.11.2024'!$E$2:$E$5</c:f>
              <c:numCache>
                <c:formatCode>0.00</c:formatCode>
                <c:ptCount val="4"/>
                <c:pt idx="0">
                  <c:v>0.02</c:v>
                </c:pt>
                <c:pt idx="1">
                  <c:v>0.3</c:v>
                </c:pt>
                <c:pt idx="2">
                  <c:v>1.5</c:v>
                </c:pt>
                <c:pt idx="3">
                  <c:v>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B84-44C7-80D0-99C1FDD9793D}"/>
            </c:ext>
          </c:extLst>
        </c:ser>
        <c:ser>
          <c:idx val="4"/>
          <c:order val="4"/>
          <c:tx>
            <c:strRef>
              <c:f>'CDC request after 4.11.2024'!$F$1</c:f>
              <c:strCache>
                <c:ptCount val="1"/>
                <c:pt idx="0">
                  <c:v>CKD Stages 4 &amp; 5</c:v>
                </c:pt>
              </c:strCache>
            </c:strRef>
          </c:tx>
          <c:spPr>
            <a:solidFill>
              <a:srgbClr val="800080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'CDC request after 4.11.2024'!$A$2:$A$5</c:f>
              <c:strCache>
                <c:ptCount val="4"/>
                <c:pt idx="0">
                  <c:v>18–39 years</c:v>
                </c:pt>
                <c:pt idx="1">
                  <c:v>40–59 years</c:v>
                </c:pt>
                <c:pt idx="2">
                  <c:v>60–69 years</c:v>
                </c:pt>
                <c:pt idx="3">
                  <c:v>70+ years</c:v>
                </c:pt>
              </c:strCache>
            </c:strRef>
          </c:cat>
          <c:val>
            <c:numRef>
              <c:f>'CDC request after 4.11.2024'!$F$2:$F$5</c:f>
              <c:numCache>
                <c:formatCode>0.00</c:formatCode>
                <c:ptCount val="4"/>
                <c:pt idx="0">
                  <c:v>0.05</c:v>
                </c:pt>
                <c:pt idx="1">
                  <c:v>0.2</c:v>
                </c:pt>
                <c:pt idx="2">
                  <c:v>0.7</c:v>
                </c:pt>
                <c:pt idx="3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B84-44C7-80D0-99C1FDD979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95172335"/>
        <c:axId val="1995173583"/>
      </c:barChart>
      <c:catAx>
        <c:axId val="19951723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3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5173583"/>
        <c:crosses val="autoZero"/>
        <c:auto val="1"/>
        <c:lblAlgn val="ctr"/>
        <c:lblOffset val="100"/>
        <c:noMultiLvlLbl val="0"/>
      </c:catAx>
      <c:valAx>
        <c:axId val="19951735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>
                    <a:solidFill>
                      <a:sysClr val="windowText" lastClr="000000"/>
                    </a:solidFill>
                  </a:rPr>
                  <a:t>CKD Stages</a:t>
                </a:r>
                <a:r>
                  <a:rPr lang="en-US" sz="2400" baseline="0">
                    <a:solidFill>
                      <a:sysClr val="windowText" lastClr="000000"/>
                    </a:solidFill>
                  </a:rPr>
                  <a:t> (%)</a:t>
                </a:r>
                <a:endParaRPr lang="en-US" sz="2400">
                  <a:solidFill>
                    <a:sysClr val="windowText" lastClr="0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9.8589238845144455E-5"/>
              <c:y val="0.2538729244913790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3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51723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3333333333333329E-2"/>
          <c:y val="0.91161238458496874"/>
          <c:w val="0.9"/>
          <c:h val="8.32765040803370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51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86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close-up of a logo&#10;&#10;Description automatically generated with medium confidence">
            <a:extLst>
              <a:ext uri="{FF2B5EF4-FFF2-40B4-BE49-F238E27FC236}">
                <a16:creationId xmlns:a16="http://schemas.microsoft.com/office/drawing/2014/main" id="{4CA492EE-AD10-45CB-BAA4-9638B51C62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08" t="9409" b="13332"/>
          <a:stretch/>
        </p:blipFill>
        <p:spPr>
          <a:xfrm>
            <a:off x="139788" y="6176963"/>
            <a:ext cx="3316224" cy="679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899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246" y="5884796"/>
            <a:ext cx="312463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21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35" y="5884796"/>
            <a:ext cx="312463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934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2302" y="5801453"/>
            <a:ext cx="312463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166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249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95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35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1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8F623-83FF-45D9-9165-1796CF17F145}" type="datetimeFigureOut">
              <a:rPr lang="en-US" smtClean="0"/>
              <a:t>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115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ccd.cdc.gov/CKD/detail.aspx?Qnum=Q801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1508" y="2914845"/>
            <a:ext cx="10508972" cy="1028310"/>
          </a:xfrm>
        </p:spPr>
        <p:txBody>
          <a:bodyPr>
            <a:noAutofit/>
          </a:bodyPr>
          <a:lstStyle/>
          <a:p>
            <a:br>
              <a:rPr lang="en-US" sz="2400" b="1" dirty="0"/>
            </a:br>
            <a:br>
              <a:rPr lang="en-US" sz="2400" b="1" dirty="0"/>
            </a:br>
            <a:r>
              <a:rPr lang="en-US" sz="4000" b="1" dirty="0"/>
              <a:t>Prevalence of CKD Stages among U.S. Adults, 2003–March 2020, by Age Categories </a:t>
            </a:r>
            <a:br>
              <a:rPr lang="en-US" sz="4400" b="1" dirty="0"/>
            </a:br>
            <a:endParaRPr lang="en-US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98505" y="368586"/>
            <a:ext cx="6594987" cy="203210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BCFA14B-AC93-4C17-8646-80240875DD4C}"/>
              </a:ext>
            </a:extLst>
          </p:cNvPr>
          <p:cNvSpPr txBox="1"/>
          <p:nvPr/>
        </p:nvSpPr>
        <p:spPr>
          <a:xfrm>
            <a:off x="546648" y="3700454"/>
            <a:ext cx="110986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 2003–March 2020 combined NHANES, the prevalence of CKD was 6.2% among U.S. adults aged 18–39 years, representing mostly stage 1 CKD. For age group 40–59 years, 9.5% had CKD, with half of the prevalent cases being stage 1 CKD. The higher prevalence of CKD in older ages consisted mostly of more advanced stages of CKD.</a:t>
            </a:r>
          </a:p>
          <a:p>
            <a:pPr algn="l"/>
            <a:endParaRPr lang="en-US" b="1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en-US" b="1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Data Source: </a:t>
            </a:r>
            <a:r>
              <a:rPr lang="en-US" b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NHANES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2692DE-70E6-4DF4-B463-70286F232123}"/>
              </a:ext>
            </a:extLst>
          </p:cNvPr>
          <p:cNvSpPr txBox="1"/>
          <p:nvPr/>
        </p:nvSpPr>
        <p:spPr>
          <a:xfrm>
            <a:off x="3584712" y="6120082"/>
            <a:ext cx="5022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hlinkClick r:id="rId3"/>
              </a:rPr>
              <a:t>https://nccd.cdc.gov/CKD/detail.aspx?Qnum=Q801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932835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900" b="1" dirty="0"/>
              <a:t>Prevalence of CKD Stages among U.S. Adults, 2003–March 2020, by Age Categories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980DAE1-756F-40AD-B257-0BF1F682E2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70038161"/>
              </p:ext>
            </p:extLst>
          </p:nvPr>
        </p:nvGraphicFramePr>
        <p:xfrm>
          <a:off x="0" y="1219199"/>
          <a:ext cx="12192000" cy="49695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6636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4196</TotalTime>
  <Words>135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Office Theme</vt:lpstr>
      <vt:lpstr>  Prevalence of CKD Stages among U.S. Adults, 2003–March 2020, by Age Categories  </vt:lpstr>
      <vt:lpstr>Prevalence of CKD Stages among U.S. Adults, 2003–March 2020, by Age Categories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Incidence of CKD in the VA</dc:title>
  <dc:creator>Steffick, Diane</dc:creator>
  <cp:lastModifiedBy>Kiryakos, Jenna</cp:lastModifiedBy>
  <cp:revision>124</cp:revision>
  <dcterms:created xsi:type="dcterms:W3CDTF">2023-08-07T21:35:07Z</dcterms:created>
  <dcterms:modified xsi:type="dcterms:W3CDTF">2024-08-06T14:29:05Z</dcterms:modified>
</cp:coreProperties>
</file>