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7" r:id="rId2"/>
    <p:sldId id="308" r:id="rId3"/>
    <p:sldId id="30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gg-Gresham, Jennifer" initials="BGJ" lastIdx="1" clrIdx="0">
    <p:extLst>
      <p:ext uri="{19B8F6BF-5375-455C-9EA6-DF929625EA0E}">
        <p15:presenceInfo xmlns:p15="http://schemas.microsoft.com/office/powerpoint/2012/main" userId="S::jennb@umich.edu::8cbcf482-729b-43e2-be11-1cd996f4c03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94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0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Stage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2001 - 2004</c:v>
                </c:pt>
                <c:pt idx="1">
                  <c:v>2005 - 2008</c:v>
                </c:pt>
                <c:pt idx="2">
                  <c:v>2009 - 2012</c:v>
                </c:pt>
                <c:pt idx="3">
                  <c:v>2013 - 2016</c:v>
                </c:pt>
                <c:pt idx="4">
                  <c:v>2017 - 2020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0.16500000000000001</c:v>
                </c:pt>
                <c:pt idx="1">
                  <c:v>0.154</c:v>
                </c:pt>
                <c:pt idx="2">
                  <c:v>0.17499999999999999</c:v>
                </c:pt>
                <c:pt idx="3">
                  <c:v>0.17100000000000001</c:v>
                </c:pt>
                <c:pt idx="4">
                  <c:v>0.17599999999999999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E7-493C-BF7A-25288C72567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Stage 2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2001 - 2004</c:v>
                </c:pt>
                <c:pt idx="1">
                  <c:v>2005 - 2008</c:v>
                </c:pt>
                <c:pt idx="2">
                  <c:v>2009 - 2012</c:v>
                </c:pt>
                <c:pt idx="3">
                  <c:v>2013 - 2016</c:v>
                </c:pt>
                <c:pt idx="4">
                  <c:v>2017 - 2020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0.54500000000000004</c:v>
                </c:pt>
                <c:pt idx="1">
                  <c:v>0.57799999999999996</c:v>
                </c:pt>
                <c:pt idx="2">
                  <c:v>0.56899999999999995</c:v>
                </c:pt>
                <c:pt idx="3">
                  <c:v>0.57399999999999995</c:v>
                </c:pt>
                <c:pt idx="4">
                  <c:v>0.56200000000000006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E7-493C-BF7A-25288C72567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Stage 3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2001 - 2004</c:v>
                </c:pt>
                <c:pt idx="1">
                  <c:v>2005 - 2008</c:v>
                </c:pt>
                <c:pt idx="2">
                  <c:v>2009 - 2012</c:v>
                </c:pt>
                <c:pt idx="3">
                  <c:v>2013 - 2016</c:v>
                </c:pt>
                <c:pt idx="4">
                  <c:v>2017 - 2020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4.8000000000000001E-2</c:v>
                </c:pt>
                <c:pt idx="1">
                  <c:v>5.3999999999999999E-2</c:v>
                </c:pt>
                <c:pt idx="2">
                  <c:v>5.3999999999999999E-2</c:v>
                </c:pt>
                <c:pt idx="3">
                  <c:v>5.7000000000000002E-2</c:v>
                </c:pt>
                <c:pt idx="4">
                  <c:v>5.5E-2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1E7-493C-BF7A-25288C72567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Stage 4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2001 - 2004</c:v>
                </c:pt>
                <c:pt idx="1">
                  <c:v>2005 - 2008</c:v>
                </c:pt>
                <c:pt idx="2">
                  <c:v>2009 - 2012</c:v>
                </c:pt>
                <c:pt idx="3">
                  <c:v>2013 - 2016</c:v>
                </c:pt>
                <c:pt idx="4">
                  <c:v>2017 - 2020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8.7999999999999995E-2</c:v>
                </c:pt>
                <c:pt idx="1">
                  <c:v>8.5000000000000006E-2</c:v>
                </c:pt>
                <c:pt idx="2">
                  <c:v>8.2000000000000003E-2</c:v>
                </c:pt>
                <c:pt idx="3">
                  <c:v>8.5999999999999993E-2</c:v>
                </c:pt>
                <c:pt idx="4">
                  <c:v>9.9000000000000005E-2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1E7-493C-BF7A-25288C7256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514251344"/>
        <c:axId val="1514241744"/>
      </c:barChart>
      <c:catAx>
        <c:axId val="1514251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4241744"/>
        <c:crosses val="autoZero"/>
        <c:auto val="1"/>
        <c:lblAlgn val="ctr"/>
        <c:lblOffset val="100"/>
        <c:noMultiLvlLbl val="0"/>
      </c:catAx>
      <c:valAx>
        <c:axId val="1514241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dirty="0">
                    <a:solidFill>
                      <a:schemeClr val="tx1"/>
                    </a:solidFill>
                  </a:rPr>
                  <a:t>CKM</a:t>
                </a:r>
                <a:r>
                  <a:rPr lang="en-US" sz="2400" baseline="0" dirty="0">
                    <a:solidFill>
                      <a:schemeClr val="tx1"/>
                    </a:solidFill>
                  </a:rPr>
                  <a:t> (%)</a:t>
                </a:r>
                <a:endParaRPr lang="en-US" sz="2400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4251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Stage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2001 - 2004</c:v>
                </c:pt>
                <c:pt idx="1">
                  <c:v>2005 - 2008</c:v>
                </c:pt>
                <c:pt idx="2">
                  <c:v>2009 - 2012</c:v>
                </c:pt>
                <c:pt idx="3">
                  <c:v>2013 - 2016</c:v>
                </c:pt>
                <c:pt idx="4">
                  <c:v>2017 - 2020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0.161</c:v>
                </c:pt>
                <c:pt idx="1">
                  <c:v>0.154</c:v>
                </c:pt>
                <c:pt idx="2">
                  <c:v>0.17599999999999999</c:v>
                </c:pt>
                <c:pt idx="3">
                  <c:v>0.17399999999999999</c:v>
                </c:pt>
                <c:pt idx="4">
                  <c:v>0.18099999999999999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E7-493C-BF7A-25288C72567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Stage 2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2001 - 2004</c:v>
                </c:pt>
                <c:pt idx="1">
                  <c:v>2005 - 2008</c:v>
                </c:pt>
                <c:pt idx="2">
                  <c:v>2009 - 2012</c:v>
                </c:pt>
                <c:pt idx="3">
                  <c:v>2013 - 2016</c:v>
                </c:pt>
                <c:pt idx="4">
                  <c:v>2017 - 2020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0.54200000000000004</c:v>
                </c:pt>
                <c:pt idx="1">
                  <c:v>0.57399999999999995</c:v>
                </c:pt>
                <c:pt idx="2">
                  <c:v>0.56499999999999995</c:v>
                </c:pt>
                <c:pt idx="3">
                  <c:v>0.57199999999999995</c:v>
                </c:pt>
                <c:pt idx="4">
                  <c:v>0.56599999999999995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E7-493C-BF7A-25288C72567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Stage 3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2001 - 2004</c:v>
                </c:pt>
                <c:pt idx="1">
                  <c:v>2005 - 2008</c:v>
                </c:pt>
                <c:pt idx="2">
                  <c:v>2009 - 2012</c:v>
                </c:pt>
                <c:pt idx="3">
                  <c:v>2013 - 2016</c:v>
                </c:pt>
                <c:pt idx="4">
                  <c:v>2017 - 2020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5.2999999999999999E-2</c:v>
                </c:pt>
                <c:pt idx="1">
                  <c:v>5.7000000000000002E-2</c:v>
                </c:pt>
                <c:pt idx="2">
                  <c:v>5.6000000000000001E-2</c:v>
                </c:pt>
                <c:pt idx="3">
                  <c:v>5.6000000000000001E-2</c:v>
                </c:pt>
                <c:pt idx="4">
                  <c:v>4.9000000000000002E-2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1E7-493C-BF7A-25288C72567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Stage 4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2001 - 2004</c:v>
                </c:pt>
                <c:pt idx="1">
                  <c:v>2005 - 2008</c:v>
                </c:pt>
                <c:pt idx="2">
                  <c:v>2009 - 2012</c:v>
                </c:pt>
                <c:pt idx="3">
                  <c:v>2013 - 2016</c:v>
                </c:pt>
                <c:pt idx="4">
                  <c:v>2017 - 2020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9.4E-2</c:v>
                </c:pt>
                <c:pt idx="1">
                  <c:v>8.7999999999999995E-2</c:v>
                </c:pt>
                <c:pt idx="2">
                  <c:v>8.2000000000000003E-2</c:v>
                </c:pt>
                <c:pt idx="3">
                  <c:v>8.3000000000000004E-2</c:v>
                </c:pt>
                <c:pt idx="4">
                  <c:v>9.1999999999999998E-2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1E7-493C-BF7A-25288C7256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514251344"/>
        <c:axId val="1514241744"/>
      </c:barChart>
      <c:catAx>
        <c:axId val="1514251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4241744"/>
        <c:crosses val="autoZero"/>
        <c:auto val="1"/>
        <c:lblAlgn val="ctr"/>
        <c:lblOffset val="100"/>
        <c:noMultiLvlLbl val="0"/>
      </c:catAx>
      <c:valAx>
        <c:axId val="1514241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dirty="0">
                    <a:solidFill>
                      <a:schemeClr val="tx1"/>
                    </a:solidFill>
                  </a:rPr>
                  <a:t>CKM</a:t>
                </a:r>
                <a:r>
                  <a:rPr lang="en-US" sz="2400" baseline="0" dirty="0">
                    <a:solidFill>
                      <a:schemeClr val="tx1"/>
                    </a:solidFill>
                  </a:rPr>
                  <a:t> (%)</a:t>
                </a:r>
                <a:endParaRPr lang="en-US" sz="2400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4251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51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86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close-up of a logo&#10;&#10;Description automatically generated with medium confidence">
            <a:extLst>
              <a:ext uri="{FF2B5EF4-FFF2-40B4-BE49-F238E27FC236}">
                <a16:creationId xmlns:a16="http://schemas.microsoft.com/office/drawing/2014/main" id="{4CA492EE-AD10-45CB-BAA4-9638B51C62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08" t="9409" b="13332"/>
          <a:stretch/>
        </p:blipFill>
        <p:spPr>
          <a:xfrm>
            <a:off x="139788" y="6176963"/>
            <a:ext cx="3316224" cy="679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899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246" y="5884796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21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35" y="5884796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93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2302" y="5801453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166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249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95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35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1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8F623-83FF-45D9-9165-1796CF17F145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15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288" y="3103517"/>
            <a:ext cx="11542644" cy="1640266"/>
          </a:xfrm>
        </p:spPr>
        <p:txBody>
          <a:bodyPr>
            <a:noAutofit/>
          </a:bodyPr>
          <a:lstStyle/>
          <a:p>
            <a:br>
              <a:rPr lang="en-US" sz="2400" b="1" dirty="0"/>
            </a:br>
            <a:r>
              <a:rPr lang="en-US" sz="4400" b="1" dirty="0"/>
              <a:t>Trends in the Prevalence of Cardiovascular-Kidney-Metabolic (CKM) Syndrome (Q811)</a:t>
            </a:r>
            <a:br>
              <a:rPr lang="en-US" sz="4400" b="1" dirty="0"/>
            </a:br>
            <a:br>
              <a:rPr lang="en-US" sz="4400" b="1" dirty="0"/>
            </a:br>
            <a:endParaRPr lang="en-US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98500" y="275393"/>
            <a:ext cx="6594987" cy="20321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BCFA14B-AC93-4C17-8646-80240875DD4C}"/>
              </a:ext>
            </a:extLst>
          </p:cNvPr>
          <p:cNvSpPr txBox="1"/>
          <p:nvPr/>
        </p:nvSpPr>
        <p:spPr>
          <a:xfrm>
            <a:off x="399068" y="4095750"/>
            <a:ext cx="115426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Crude prevalence of CKM syndrome has increased from 84.6% to 89.2% between 2001-2004 and 2017-March 2020. </a:t>
            </a:r>
          </a:p>
          <a:p>
            <a:pPr algn="l"/>
            <a:endParaRPr lang="en-US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algn="l"/>
            <a:r>
              <a:rPr lang="en-US" b="1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Data Source: </a:t>
            </a:r>
            <a:r>
              <a:rPr lang="en-US" b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NHANES</a:t>
            </a:r>
          </a:p>
          <a:p>
            <a:pPr algn="l"/>
            <a:endParaRPr lang="en-US" b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2692DE-70E6-4DF4-B463-70286F232123}"/>
              </a:ext>
            </a:extLst>
          </p:cNvPr>
          <p:cNvSpPr txBox="1"/>
          <p:nvPr/>
        </p:nvSpPr>
        <p:spPr>
          <a:xfrm>
            <a:off x="3584701" y="6211555"/>
            <a:ext cx="5022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Add Link to indicator</a:t>
            </a:r>
          </a:p>
        </p:txBody>
      </p:sp>
    </p:spTree>
    <p:extLst>
      <p:ext uri="{BB962C8B-B14F-4D97-AF65-F5344CB8AC3E}">
        <p14:creationId xmlns:p14="http://schemas.microsoft.com/office/powerpoint/2010/main" val="1368232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05C12A9-AF8E-4EE1-ADBE-9EA501E3C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147" y="244809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b="1" dirty="0"/>
              <a:t>Crude Trends in Stages of CKM Syndrome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50D67D3-4477-F184-8432-42EDC63397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4055682"/>
              </p:ext>
            </p:extLst>
          </p:nvPr>
        </p:nvGraphicFramePr>
        <p:xfrm>
          <a:off x="433137" y="1455822"/>
          <a:ext cx="11285621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7704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05C12A9-AF8E-4EE1-ADBE-9EA501E3C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495" y="232777"/>
            <a:ext cx="11815009" cy="1325563"/>
          </a:xfrm>
        </p:spPr>
        <p:txBody>
          <a:bodyPr anchor="ctr">
            <a:normAutofit/>
          </a:bodyPr>
          <a:lstStyle/>
          <a:p>
            <a:r>
              <a:rPr lang="en-US" b="1" dirty="0"/>
              <a:t>Age-Standardized Trends in Stages of CKM Syndrome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50D67D3-4477-F184-8432-42EDC63397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8754031"/>
              </p:ext>
            </p:extLst>
          </p:nvPr>
        </p:nvGraphicFramePr>
        <p:xfrm>
          <a:off x="433137" y="1455822"/>
          <a:ext cx="11285621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17155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61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Office Theme</vt:lpstr>
      <vt:lpstr> Trends in the Prevalence of Cardiovascular-Kidney-Metabolic (CKM) Syndrome (Q811)  </vt:lpstr>
      <vt:lpstr>Crude Trends in Stages of CKM Syndrome</vt:lpstr>
      <vt:lpstr>Age-Standardized Trends in Stages of CKM Syndrome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Trends in the Awareness of Kidney Disease (Q89)  </dc:title>
  <dc:creator>Licon, Ana Laura</dc:creator>
  <cp:lastModifiedBy>Bragg-Gresham, Jennifer</cp:lastModifiedBy>
  <cp:revision>5</cp:revision>
  <dcterms:created xsi:type="dcterms:W3CDTF">2025-07-31T22:23:46Z</dcterms:created>
  <dcterms:modified xsi:type="dcterms:W3CDTF">2025-08-20T17:03:11Z</dcterms:modified>
</cp:coreProperties>
</file>