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omments/comment1.xml" ContentType="application/vnd.openxmlformats-officedocument.presentationml.comment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sldIdLst>
    <p:sldId id="256" r:id="rId5"/>
    <p:sldId id="260" r:id="rId6"/>
    <p:sldId id="261" r:id="rId7"/>
    <p:sldId id="257" r:id="rId8"/>
    <p:sldId id="265" r:id="rId9"/>
    <p:sldId id="266" r:id="rId10"/>
    <p:sldId id="262" r:id="rId11"/>
    <p:sldId id="264" r:id="rId12"/>
    <p:sldId id="263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con, Ana Laura" initials="LAL" lastIdx="1" clrIdx="0">
    <p:extLst>
      <p:ext uri="{19B8F6BF-5375-455C-9EA6-DF929625EA0E}">
        <p15:presenceInfo xmlns:p15="http://schemas.microsoft.com/office/powerpoint/2012/main" userId="S::alicon@med.umich.edu::cd5c2778-d82d-4d36-9d52-40772a6c91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icon\University%20of%20Michigan%20Dropbox\Ana%20Laura%20Licon\KECC\CDC%20(2022-%20)\Website%20Redesign\2025%20Releases\Clearance%20Docs\Batch%203\KDSS%20Medications%20Output%20v2025-06-25%20with%20Age%20Standardization%20and%20Figur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'SGLT2i T2DM-CKD by OVERALL'!$B$36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'SGLT2i T2DM-CKD by OVERALL'!$C$35:$J$35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OVERALL'!$C$36:$J$36</c:f>
              <c:numCache>
                <c:formatCode>General</c:formatCode>
                <c:ptCount val="8"/>
                <c:pt idx="0">
                  <c:v>3.56</c:v>
                </c:pt>
                <c:pt idx="1">
                  <c:v>5.43</c:v>
                </c:pt>
                <c:pt idx="2">
                  <c:v>9.08</c:v>
                </c:pt>
                <c:pt idx="3">
                  <c:v>12.57</c:v>
                </c:pt>
                <c:pt idx="4">
                  <c:v>17.03</c:v>
                </c:pt>
                <c:pt idx="5">
                  <c:v>22.8</c:v>
                </c:pt>
                <c:pt idx="6">
                  <c:v>30.01</c:v>
                </c:pt>
                <c:pt idx="7">
                  <c:v>36.97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83C-414E-AC7F-AEBDD9EA1F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9794799"/>
        <c:axId val="1499790479"/>
      </c:lineChart>
      <c:catAx>
        <c:axId val="1499794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9790479"/>
        <c:crosses val="autoZero"/>
        <c:auto val="1"/>
        <c:lblAlgn val="ctr"/>
        <c:lblOffset val="100"/>
        <c:noMultiLvlLbl val="0"/>
      </c:catAx>
      <c:valAx>
        <c:axId val="14997904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SGLT2i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9794799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 strike="noStrike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'SGLT2i T2DM-CKD by OVERALL'!$O$57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'SGLT2i T2DM-CKD by OVERALL'!$P$56:$W$56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OVERALL'!$P$57:$W$57</c:f>
              <c:numCache>
                <c:formatCode>General</c:formatCode>
                <c:ptCount val="8"/>
                <c:pt idx="0">
                  <c:v>4.2300000000000004</c:v>
                </c:pt>
                <c:pt idx="1">
                  <c:v>6.21</c:v>
                </c:pt>
                <c:pt idx="2">
                  <c:v>10.76</c:v>
                </c:pt>
                <c:pt idx="3">
                  <c:v>14.09</c:v>
                </c:pt>
                <c:pt idx="4">
                  <c:v>18.190000000000001</c:v>
                </c:pt>
                <c:pt idx="5">
                  <c:v>23.9</c:v>
                </c:pt>
                <c:pt idx="6">
                  <c:v>30.6</c:v>
                </c:pt>
                <c:pt idx="7">
                  <c:v>33.96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4F-48B5-895D-579B2AB377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9787119"/>
        <c:axId val="1499770799"/>
      </c:lineChart>
      <c:catAx>
        <c:axId val="1499787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9770799"/>
        <c:crosses val="autoZero"/>
        <c:auto val="1"/>
        <c:lblAlgn val="ctr"/>
        <c:lblOffset val="100"/>
        <c:noMultiLvlLbl val="0"/>
      </c:catAx>
      <c:valAx>
        <c:axId val="14997707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SGLT2i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97871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665704286964127E-2"/>
          <c:y val="7.1089507295670804E-2"/>
          <c:w val="0.89950883639545054"/>
          <c:h val="0.59199540682414697"/>
        </c:manualLayout>
      </c:layout>
      <c:lineChart>
        <c:grouping val="standard"/>
        <c:varyColors val="0"/>
        <c:ser>
          <c:idx val="1"/>
          <c:order val="0"/>
          <c:tx>
            <c:strRef>
              <c:f>'SGLT2i T2DM-CKD by Age'!$C$60</c:f>
              <c:strCache>
                <c:ptCount val="1"/>
                <c:pt idx="0">
                  <c:v>18-29 years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'SGLT2i T2DM-CKD by Age'!$D$58:$K$58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Age'!$D$60:$K$60</c:f>
              <c:numCache>
                <c:formatCode>General</c:formatCode>
                <c:ptCount val="8"/>
                <c:pt idx="2">
                  <c:v>11.11</c:v>
                </c:pt>
                <c:pt idx="3">
                  <c:v>9.1300000000000008</c:v>
                </c:pt>
                <c:pt idx="4">
                  <c:v>13.69</c:v>
                </c:pt>
                <c:pt idx="5">
                  <c:v>21.17</c:v>
                </c:pt>
                <c:pt idx="6">
                  <c:v>18.96</c:v>
                </c:pt>
                <c:pt idx="7">
                  <c:v>19.88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E93-4BA4-8B61-2BA0501EDB7A}"/>
            </c:ext>
          </c:extLst>
        </c:ser>
        <c:ser>
          <c:idx val="2"/>
          <c:order val="1"/>
          <c:tx>
            <c:strRef>
              <c:f>'SGLT2i T2DM-CKD by Age'!$C$61</c:f>
              <c:strCache>
                <c:ptCount val="1"/>
                <c:pt idx="0">
                  <c:v>30-39 years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'SGLT2i T2DM-CKD by Age'!$D$58:$K$58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Age'!$D$61:$K$61</c:f>
              <c:numCache>
                <c:formatCode>General</c:formatCode>
                <c:ptCount val="8"/>
                <c:pt idx="0">
                  <c:v>4.67</c:v>
                </c:pt>
                <c:pt idx="1">
                  <c:v>6.43</c:v>
                </c:pt>
                <c:pt idx="2">
                  <c:v>11.04</c:v>
                </c:pt>
                <c:pt idx="3">
                  <c:v>14.95</c:v>
                </c:pt>
                <c:pt idx="4">
                  <c:v>17.21</c:v>
                </c:pt>
                <c:pt idx="5">
                  <c:v>22.17</c:v>
                </c:pt>
                <c:pt idx="6">
                  <c:v>31.37</c:v>
                </c:pt>
                <c:pt idx="7">
                  <c:v>29.84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E93-4BA4-8B61-2BA0501EDB7A}"/>
            </c:ext>
          </c:extLst>
        </c:ser>
        <c:ser>
          <c:idx val="3"/>
          <c:order val="2"/>
          <c:tx>
            <c:strRef>
              <c:f>'SGLT2i T2DM-CKD by Age'!$C$62</c:f>
              <c:strCache>
                <c:ptCount val="1"/>
                <c:pt idx="0">
                  <c:v>40-49 years</c:v>
                </c:pt>
              </c:strCache>
            </c:strRef>
          </c:tx>
          <c:spPr>
            <a:ln w="444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'SGLT2i T2DM-CKD by Age'!$D$58:$K$58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Age'!$D$62:$K$62</c:f>
              <c:numCache>
                <c:formatCode>General</c:formatCode>
                <c:ptCount val="8"/>
                <c:pt idx="0">
                  <c:v>5.31</c:v>
                </c:pt>
                <c:pt idx="1">
                  <c:v>8</c:v>
                </c:pt>
                <c:pt idx="2">
                  <c:v>13.05</c:v>
                </c:pt>
                <c:pt idx="3">
                  <c:v>16.149999999999999</c:v>
                </c:pt>
                <c:pt idx="4">
                  <c:v>21.43</c:v>
                </c:pt>
                <c:pt idx="5">
                  <c:v>26.87</c:v>
                </c:pt>
                <c:pt idx="6">
                  <c:v>31.25</c:v>
                </c:pt>
                <c:pt idx="7">
                  <c:v>33.82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E93-4BA4-8B61-2BA0501EDB7A}"/>
            </c:ext>
          </c:extLst>
        </c:ser>
        <c:ser>
          <c:idx val="4"/>
          <c:order val="3"/>
          <c:tx>
            <c:strRef>
              <c:f>'SGLT2i T2DM-CKD by Age'!$C$63</c:f>
              <c:strCache>
                <c:ptCount val="1"/>
                <c:pt idx="0">
                  <c:v>50-59 years</c:v>
                </c:pt>
              </c:strCache>
            </c:strRef>
          </c:tx>
          <c:spPr>
            <a:ln w="444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'SGLT2i T2DM-CKD by Age'!$D$58:$K$58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Age'!$D$63:$K$63</c:f>
              <c:numCache>
                <c:formatCode>General</c:formatCode>
                <c:ptCount val="8"/>
                <c:pt idx="0">
                  <c:v>5.39</c:v>
                </c:pt>
                <c:pt idx="1">
                  <c:v>8.11</c:v>
                </c:pt>
                <c:pt idx="2">
                  <c:v>12.85</c:v>
                </c:pt>
                <c:pt idx="3">
                  <c:v>17.04</c:v>
                </c:pt>
                <c:pt idx="4">
                  <c:v>22.45</c:v>
                </c:pt>
                <c:pt idx="5">
                  <c:v>28.24</c:v>
                </c:pt>
                <c:pt idx="6">
                  <c:v>34.36</c:v>
                </c:pt>
                <c:pt idx="7">
                  <c:v>38.97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E93-4BA4-8B61-2BA0501EDB7A}"/>
            </c:ext>
          </c:extLst>
        </c:ser>
        <c:ser>
          <c:idx val="5"/>
          <c:order val="4"/>
          <c:tx>
            <c:strRef>
              <c:f>'SGLT2i T2DM-CKD by Age'!$C$64</c:f>
              <c:strCache>
                <c:ptCount val="1"/>
                <c:pt idx="0">
                  <c:v>60-69 years</c:v>
                </c:pt>
              </c:strCache>
            </c:strRef>
          </c:tx>
          <c:spPr>
            <a:ln w="444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'SGLT2i T2DM-CKD by Age'!$D$58:$K$58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Age'!$D$64:$K$64</c:f>
              <c:numCache>
                <c:formatCode>General</c:formatCode>
                <c:ptCount val="8"/>
                <c:pt idx="0">
                  <c:v>4.26</c:v>
                </c:pt>
                <c:pt idx="1">
                  <c:v>6.43</c:v>
                </c:pt>
                <c:pt idx="2">
                  <c:v>10.51</c:v>
                </c:pt>
                <c:pt idx="3">
                  <c:v>14.73</c:v>
                </c:pt>
                <c:pt idx="4">
                  <c:v>19.93</c:v>
                </c:pt>
                <c:pt idx="5">
                  <c:v>26.39</c:v>
                </c:pt>
                <c:pt idx="6">
                  <c:v>33.840000000000003</c:v>
                </c:pt>
                <c:pt idx="7">
                  <c:v>41.01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E93-4BA4-8B61-2BA0501EDB7A}"/>
            </c:ext>
          </c:extLst>
        </c:ser>
        <c:ser>
          <c:idx val="6"/>
          <c:order val="5"/>
          <c:tx>
            <c:strRef>
              <c:f>'SGLT2i T2DM-CKD by Age'!$C$65</c:f>
              <c:strCache>
                <c:ptCount val="1"/>
                <c:pt idx="0">
                  <c:v>70+ years</c:v>
                </c:pt>
              </c:strCache>
            </c:strRef>
          </c:tx>
          <c:spPr>
            <a:ln w="444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'SGLT2i T2DM-CKD by Age'!$D$58:$K$58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Age'!$D$65:$K$65</c:f>
              <c:numCache>
                <c:formatCode>General</c:formatCode>
                <c:ptCount val="8"/>
                <c:pt idx="0">
                  <c:v>0.69</c:v>
                </c:pt>
                <c:pt idx="1">
                  <c:v>1.49</c:v>
                </c:pt>
                <c:pt idx="2">
                  <c:v>3.32</c:v>
                </c:pt>
                <c:pt idx="3">
                  <c:v>5.75</c:v>
                </c:pt>
                <c:pt idx="4">
                  <c:v>9.02</c:v>
                </c:pt>
                <c:pt idx="5">
                  <c:v>14.39</c:v>
                </c:pt>
                <c:pt idx="6">
                  <c:v>23.15</c:v>
                </c:pt>
                <c:pt idx="7">
                  <c:v>32.9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E93-4BA4-8B61-2BA0501EDB7A}"/>
            </c:ext>
          </c:extLst>
        </c:ser>
        <c:ser>
          <c:idx val="0"/>
          <c:order val="6"/>
          <c:tx>
            <c:strRef>
              <c:f>'SGLT2i T2DM-CKD by Age'!$C$59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 cmpd="sng">
              <a:solidFill>
                <a:schemeClr val="tx1">
                  <a:alpha val="96000"/>
                </a:schemeClr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'SGLT2i T2DM-CKD by Age'!$D$58:$K$58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Age'!$D$59:$K$59</c:f>
              <c:numCache>
                <c:formatCode>General</c:formatCode>
                <c:ptCount val="8"/>
                <c:pt idx="0">
                  <c:v>3.56</c:v>
                </c:pt>
                <c:pt idx="1">
                  <c:v>5.43</c:v>
                </c:pt>
                <c:pt idx="2">
                  <c:v>9.08</c:v>
                </c:pt>
                <c:pt idx="3">
                  <c:v>12.57</c:v>
                </c:pt>
                <c:pt idx="4">
                  <c:v>17.03</c:v>
                </c:pt>
                <c:pt idx="5">
                  <c:v>22.8</c:v>
                </c:pt>
                <c:pt idx="6">
                  <c:v>30.01</c:v>
                </c:pt>
                <c:pt idx="7">
                  <c:v>36.97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E93-4BA4-8B61-2BA0501EDB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6723696"/>
        <c:axId val="996725136"/>
      </c:lineChart>
      <c:catAx>
        <c:axId val="996723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6725136"/>
        <c:crosses val="autoZero"/>
        <c:auto val="1"/>
        <c:lblAlgn val="ctr"/>
        <c:lblOffset val="100"/>
        <c:noMultiLvlLbl val="0"/>
      </c:catAx>
      <c:valAx>
        <c:axId val="99672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SGLT2i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6723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4769903762029743E-3"/>
          <c:y val="0.7930441819772529"/>
          <c:w val="0.98993490813648299"/>
          <c:h val="0.190289151356080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0"/>
          <c:tx>
            <c:strRef>
              <c:f>'SGLT2i T2DM-CKD by Sex'!$B$45</c:f>
              <c:strCache>
                <c:ptCount val="1"/>
                <c:pt idx="0">
                  <c:v>Male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'SGLT2i T2DM-CKD by Sex'!$C$42:$J$42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Sex'!$C$45:$J$45</c:f>
              <c:numCache>
                <c:formatCode>General</c:formatCode>
                <c:ptCount val="8"/>
                <c:pt idx="0">
                  <c:v>3.82</c:v>
                </c:pt>
                <c:pt idx="1">
                  <c:v>5.96</c:v>
                </c:pt>
                <c:pt idx="2">
                  <c:v>10</c:v>
                </c:pt>
                <c:pt idx="3">
                  <c:v>14.06</c:v>
                </c:pt>
                <c:pt idx="4">
                  <c:v>19.63</c:v>
                </c:pt>
                <c:pt idx="5">
                  <c:v>26.22</c:v>
                </c:pt>
                <c:pt idx="6">
                  <c:v>34.26</c:v>
                </c:pt>
                <c:pt idx="7">
                  <c:v>42.37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AE-4F37-82F3-99B3FF924575}"/>
            </c:ext>
          </c:extLst>
        </c:ser>
        <c:ser>
          <c:idx val="1"/>
          <c:order val="1"/>
          <c:tx>
            <c:strRef>
              <c:f>'SGLT2i T2DM-CKD by Sex'!$B$44</c:f>
              <c:strCache>
                <c:ptCount val="1"/>
                <c:pt idx="0">
                  <c:v>Female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'SGLT2i T2DM-CKD by Sex'!$C$42:$J$42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Sex'!$C$44:$J$44</c:f>
              <c:numCache>
                <c:formatCode>General</c:formatCode>
                <c:ptCount val="8"/>
                <c:pt idx="0">
                  <c:v>3.27</c:v>
                </c:pt>
                <c:pt idx="1">
                  <c:v>4.83</c:v>
                </c:pt>
                <c:pt idx="2">
                  <c:v>7.99</c:v>
                </c:pt>
                <c:pt idx="3">
                  <c:v>10.78</c:v>
                </c:pt>
                <c:pt idx="4">
                  <c:v>13.95</c:v>
                </c:pt>
                <c:pt idx="5">
                  <c:v>18.79</c:v>
                </c:pt>
                <c:pt idx="6">
                  <c:v>25.1</c:v>
                </c:pt>
                <c:pt idx="7">
                  <c:v>30.92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DAE-4F37-82F3-99B3FF924575}"/>
            </c:ext>
          </c:extLst>
        </c:ser>
        <c:ser>
          <c:idx val="0"/>
          <c:order val="2"/>
          <c:tx>
            <c:strRef>
              <c:f>'SGLT2i T2DM-CKD by Sex'!$B$43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'SGLT2i T2DM-CKD by Sex'!$C$42:$J$42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Sex'!$C$43:$J$43</c:f>
              <c:numCache>
                <c:formatCode>General</c:formatCode>
                <c:ptCount val="8"/>
                <c:pt idx="0">
                  <c:v>3.56</c:v>
                </c:pt>
                <c:pt idx="1">
                  <c:v>5.43</c:v>
                </c:pt>
                <c:pt idx="2">
                  <c:v>9.08</c:v>
                </c:pt>
                <c:pt idx="3">
                  <c:v>12.57</c:v>
                </c:pt>
                <c:pt idx="4">
                  <c:v>17.03</c:v>
                </c:pt>
                <c:pt idx="5">
                  <c:v>22.8</c:v>
                </c:pt>
                <c:pt idx="6">
                  <c:v>30.01</c:v>
                </c:pt>
                <c:pt idx="7">
                  <c:v>36.97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DAE-4F37-82F3-99B3FF9245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9835119"/>
        <c:axId val="1499831759"/>
      </c:lineChart>
      <c:catAx>
        <c:axId val="1499835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9831759"/>
        <c:crosses val="autoZero"/>
        <c:auto val="1"/>
        <c:lblAlgn val="ctr"/>
        <c:lblOffset val="100"/>
        <c:noMultiLvlLbl val="0"/>
      </c:catAx>
      <c:valAx>
        <c:axId val="1499831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SGLT2i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9835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0"/>
          <c:tx>
            <c:strRef>
              <c:f>'SGLT2i T2DM-CKD by Sex'!$B$57</c:f>
              <c:strCache>
                <c:ptCount val="1"/>
                <c:pt idx="0">
                  <c:v>Male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'SGLT2i T2DM-CKD by Sex'!$C$54:$J$54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Sex'!$C$57:$J$57</c:f>
              <c:numCache>
                <c:formatCode>0.00</c:formatCode>
                <c:ptCount val="8"/>
                <c:pt idx="0">
                  <c:v>4.8109200000000003</c:v>
                </c:pt>
                <c:pt idx="1">
                  <c:v>7.3971200000000001</c:v>
                </c:pt>
                <c:pt idx="2">
                  <c:v>11.275399999999999</c:v>
                </c:pt>
                <c:pt idx="3">
                  <c:v>15.4506</c:v>
                </c:pt>
                <c:pt idx="4">
                  <c:v>21.209199999999999</c:v>
                </c:pt>
                <c:pt idx="5">
                  <c:v>27.241800000000001</c:v>
                </c:pt>
                <c:pt idx="6">
                  <c:v>34.316699999999997</c:v>
                </c:pt>
                <c:pt idx="7">
                  <c:v>39.686799999999998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172-4B31-9222-49F2364E0F8C}"/>
            </c:ext>
          </c:extLst>
        </c:ser>
        <c:ser>
          <c:idx val="1"/>
          <c:order val="1"/>
          <c:tx>
            <c:strRef>
              <c:f>'SGLT2i T2DM-CKD by Sex'!$B$56</c:f>
              <c:strCache>
                <c:ptCount val="1"/>
                <c:pt idx="0">
                  <c:v>Female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'SGLT2i T2DM-CKD by Sex'!$C$54:$J$54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Sex'!$C$56:$J$56</c:f>
              <c:numCache>
                <c:formatCode>0.00</c:formatCode>
                <c:ptCount val="8"/>
                <c:pt idx="0">
                  <c:v>3.8134800000000002</c:v>
                </c:pt>
                <c:pt idx="1">
                  <c:v>5.3578200000000002</c:v>
                </c:pt>
                <c:pt idx="2">
                  <c:v>10.1126</c:v>
                </c:pt>
                <c:pt idx="3">
                  <c:v>12.7798</c:v>
                </c:pt>
                <c:pt idx="4">
                  <c:v>15.5825</c:v>
                </c:pt>
                <c:pt idx="5">
                  <c:v>20.682300000000001</c:v>
                </c:pt>
                <c:pt idx="6">
                  <c:v>26.964099999999998</c:v>
                </c:pt>
                <c:pt idx="7">
                  <c:v>28.991800000000001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172-4B31-9222-49F2364E0F8C}"/>
            </c:ext>
          </c:extLst>
        </c:ser>
        <c:ser>
          <c:idx val="0"/>
          <c:order val="2"/>
          <c:tx>
            <c:strRef>
              <c:f>'SGLT2i T2DM-CKD by Sex'!$B$55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'SGLT2i T2DM-CKD by Sex'!$C$54:$J$54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Sex'!$C$55:$J$55</c:f>
              <c:numCache>
                <c:formatCode>General</c:formatCode>
                <c:ptCount val="8"/>
                <c:pt idx="0">
                  <c:v>4.2300000000000004</c:v>
                </c:pt>
                <c:pt idx="1">
                  <c:v>6.21</c:v>
                </c:pt>
                <c:pt idx="2">
                  <c:v>10.76</c:v>
                </c:pt>
                <c:pt idx="3">
                  <c:v>14.09</c:v>
                </c:pt>
                <c:pt idx="4">
                  <c:v>18.190000000000001</c:v>
                </c:pt>
                <c:pt idx="5">
                  <c:v>23.9</c:v>
                </c:pt>
                <c:pt idx="6">
                  <c:v>30.6</c:v>
                </c:pt>
                <c:pt idx="7">
                  <c:v>33.96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172-4B31-9222-49F2364E0F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9826959"/>
        <c:axId val="1499820239"/>
      </c:lineChart>
      <c:catAx>
        <c:axId val="149982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9820239"/>
        <c:crosses val="autoZero"/>
        <c:auto val="1"/>
        <c:lblAlgn val="ctr"/>
        <c:lblOffset val="100"/>
        <c:noMultiLvlLbl val="0"/>
      </c:catAx>
      <c:valAx>
        <c:axId val="1499820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SGLT2i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98269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489938757655289E-2"/>
          <c:y val="4.7798556430446192E-2"/>
          <c:w val="0.90028783902012244"/>
          <c:h val="0.66943788276465443"/>
        </c:manualLayout>
      </c:layout>
      <c:lineChart>
        <c:grouping val="standard"/>
        <c:varyColors val="0"/>
        <c:ser>
          <c:idx val="4"/>
          <c:order val="0"/>
          <c:tx>
            <c:strRef>
              <c:f>'SGLT2i T2DM-CKD by Race'!$B$69</c:f>
              <c:strCache>
                <c:ptCount val="1"/>
                <c:pt idx="0">
                  <c:v>White</c:v>
                </c:pt>
              </c:strCache>
            </c:strRef>
          </c:tx>
          <c:spPr>
            <a:ln w="444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'SGLT2i T2DM-CKD by Race'!$C$64:$J$64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Race'!$C$69:$J$69</c:f>
              <c:numCache>
                <c:formatCode>General</c:formatCode>
                <c:ptCount val="8"/>
                <c:pt idx="0">
                  <c:v>4.24</c:v>
                </c:pt>
                <c:pt idx="1">
                  <c:v>6.31</c:v>
                </c:pt>
                <c:pt idx="2">
                  <c:v>10.61</c:v>
                </c:pt>
                <c:pt idx="3">
                  <c:v>14.22</c:v>
                </c:pt>
                <c:pt idx="4">
                  <c:v>18.89</c:v>
                </c:pt>
                <c:pt idx="5">
                  <c:v>24.82</c:v>
                </c:pt>
                <c:pt idx="6">
                  <c:v>32.159999999999997</c:v>
                </c:pt>
                <c:pt idx="7">
                  <c:v>38.81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ED-454F-BC26-1CBC56B80188}"/>
            </c:ext>
          </c:extLst>
        </c:ser>
        <c:ser>
          <c:idx val="2"/>
          <c:order val="1"/>
          <c:tx>
            <c:strRef>
              <c:f>'SGLT2i T2DM-CKD by Race'!$B$67</c:f>
              <c:strCache>
                <c:ptCount val="1"/>
                <c:pt idx="0">
                  <c:v>Black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'SGLT2i T2DM-CKD by Race'!$C$64:$J$64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Race'!$C$67:$J$67</c:f>
              <c:numCache>
                <c:formatCode>General</c:formatCode>
                <c:ptCount val="8"/>
                <c:pt idx="0">
                  <c:v>3.39</c:v>
                </c:pt>
                <c:pt idx="1">
                  <c:v>5.38</c:v>
                </c:pt>
                <c:pt idx="2">
                  <c:v>8.9499999999999993</c:v>
                </c:pt>
                <c:pt idx="3">
                  <c:v>12.12</c:v>
                </c:pt>
                <c:pt idx="4">
                  <c:v>16.100000000000001</c:v>
                </c:pt>
                <c:pt idx="5">
                  <c:v>21.75</c:v>
                </c:pt>
                <c:pt idx="6">
                  <c:v>28.4</c:v>
                </c:pt>
                <c:pt idx="7">
                  <c:v>35.78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3ED-454F-BC26-1CBC56B80188}"/>
            </c:ext>
          </c:extLst>
        </c:ser>
        <c:ser>
          <c:idx val="1"/>
          <c:order val="2"/>
          <c:tx>
            <c:strRef>
              <c:f>'SGLT2i T2DM-CKD by Race'!$B$66</c:f>
              <c:strCache>
                <c:ptCount val="1"/>
                <c:pt idx="0">
                  <c:v>Asian American/Pacific Islander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'SGLT2i T2DM-CKD by Race'!$C$64:$J$64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Race'!$C$66:$J$66</c:f>
              <c:numCache>
                <c:formatCode>General</c:formatCode>
                <c:ptCount val="8"/>
                <c:pt idx="0">
                  <c:v>2.86</c:v>
                </c:pt>
                <c:pt idx="1">
                  <c:v>5.12</c:v>
                </c:pt>
                <c:pt idx="2">
                  <c:v>8.32</c:v>
                </c:pt>
                <c:pt idx="3">
                  <c:v>12.86</c:v>
                </c:pt>
                <c:pt idx="4">
                  <c:v>18.690000000000001</c:v>
                </c:pt>
                <c:pt idx="5">
                  <c:v>24.67</c:v>
                </c:pt>
                <c:pt idx="6">
                  <c:v>32.340000000000003</c:v>
                </c:pt>
                <c:pt idx="7">
                  <c:v>39.299999999999997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3ED-454F-BC26-1CBC56B80188}"/>
            </c:ext>
          </c:extLst>
        </c:ser>
        <c:ser>
          <c:idx val="3"/>
          <c:order val="3"/>
          <c:tx>
            <c:strRef>
              <c:f>'SGLT2i T2DM-CKD by Race'!$B$68</c:f>
              <c:strCache>
                <c:ptCount val="1"/>
                <c:pt idx="0">
                  <c:v>American Indian/Alaska Native</c:v>
                </c:pt>
              </c:strCache>
            </c:strRef>
          </c:tx>
          <c:spPr>
            <a:ln w="444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'SGLT2i T2DM-CKD by Race'!$C$64:$J$64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Race'!$C$68:$J$68</c:f>
              <c:numCache>
                <c:formatCode>General</c:formatCode>
                <c:ptCount val="8"/>
                <c:pt idx="0">
                  <c:v>4.66</c:v>
                </c:pt>
                <c:pt idx="1">
                  <c:v>8.52</c:v>
                </c:pt>
                <c:pt idx="2">
                  <c:v>13.55</c:v>
                </c:pt>
                <c:pt idx="3">
                  <c:v>20.55</c:v>
                </c:pt>
                <c:pt idx="4">
                  <c:v>23.38</c:v>
                </c:pt>
                <c:pt idx="5">
                  <c:v>28.43</c:v>
                </c:pt>
                <c:pt idx="6">
                  <c:v>35.79</c:v>
                </c:pt>
                <c:pt idx="7">
                  <c:v>37.630000000000003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3ED-454F-BC26-1CBC56B80188}"/>
            </c:ext>
          </c:extLst>
        </c:ser>
        <c:ser>
          <c:idx val="5"/>
          <c:order val="4"/>
          <c:tx>
            <c:strRef>
              <c:f>'SGLT2i T2DM-CKD by Race'!$B$70</c:f>
              <c:strCache>
                <c:ptCount val="1"/>
                <c:pt idx="0">
                  <c:v>Other</c:v>
                </c:pt>
              </c:strCache>
            </c:strRef>
          </c:tx>
          <c:spPr>
            <a:ln w="444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'SGLT2i T2DM-CKD by Race'!$C$64:$J$64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Race'!$C$70:$J$70</c:f>
              <c:numCache>
                <c:formatCode>General</c:formatCode>
                <c:ptCount val="8"/>
                <c:pt idx="0">
                  <c:v>4.95</c:v>
                </c:pt>
                <c:pt idx="1">
                  <c:v>7.57</c:v>
                </c:pt>
                <c:pt idx="2">
                  <c:v>11.67</c:v>
                </c:pt>
                <c:pt idx="3">
                  <c:v>16.13</c:v>
                </c:pt>
                <c:pt idx="4">
                  <c:v>21.13</c:v>
                </c:pt>
                <c:pt idx="5">
                  <c:v>28.78</c:v>
                </c:pt>
                <c:pt idx="6">
                  <c:v>34.799999999999997</c:v>
                </c:pt>
                <c:pt idx="7">
                  <c:v>41.17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3ED-454F-BC26-1CBC56B80188}"/>
            </c:ext>
          </c:extLst>
        </c:ser>
        <c:ser>
          <c:idx val="0"/>
          <c:order val="5"/>
          <c:tx>
            <c:strRef>
              <c:f>'SGLT2i T2DM-CKD by Race'!$B$65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alpha val="87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'SGLT2i T2DM-CKD by Race'!$C$64:$J$64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Race'!$C$65:$J$65</c:f>
              <c:numCache>
                <c:formatCode>General</c:formatCode>
                <c:ptCount val="8"/>
                <c:pt idx="0">
                  <c:v>3.56</c:v>
                </c:pt>
                <c:pt idx="1">
                  <c:v>5.43</c:v>
                </c:pt>
                <c:pt idx="2">
                  <c:v>9.08</c:v>
                </c:pt>
                <c:pt idx="3">
                  <c:v>12.57</c:v>
                </c:pt>
                <c:pt idx="4">
                  <c:v>17.03</c:v>
                </c:pt>
                <c:pt idx="5">
                  <c:v>22.8</c:v>
                </c:pt>
                <c:pt idx="6">
                  <c:v>30.01</c:v>
                </c:pt>
                <c:pt idx="7">
                  <c:v>36.97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73ED-454F-BC26-1CBC56B801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9827439"/>
        <c:axId val="1499823599"/>
      </c:lineChart>
      <c:catAx>
        <c:axId val="1499827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9823599"/>
        <c:crosses val="autoZero"/>
        <c:auto val="1"/>
        <c:lblAlgn val="ctr"/>
        <c:lblOffset val="100"/>
        <c:noMultiLvlLbl val="0"/>
      </c:catAx>
      <c:valAx>
        <c:axId val="1499823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SGLT2i Use (%)</a:t>
                </a:r>
              </a:p>
            </c:rich>
          </c:tx>
          <c:layout>
            <c:manualLayout>
              <c:xMode val="edge"/>
              <c:yMode val="edge"/>
              <c:x val="9.6268591426071741E-3"/>
              <c:y val="0.129301181102362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9827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3107611548556432E-3"/>
          <c:y val="0.77449125109361339"/>
          <c:w val="0.99337847769028886"/>
          <c:h val="0.225508748906386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489938757655289E-2"/>
          <c:y val="4.7798556430446192E-2"/>
          <c:w val="0.90028783902012244"/>
          <c:h val="0.67221566054243209"/>
        </c:manualLayout>
      </c:layout>
      <c:lineChart>
        <c:grouping val="standard"/>
        <c:varyColors val="0"/>
        <c:ser>
          <c:idx val="4"/>
          <c:order val="0"/>
          <c:tx>
            <c:strRef>
              <c:f>'SGLT2i T2DM-CKD by Race'!$B$88</c:f>
              <c:strCache>
                <c:ptCount val="1"/>
                <c:pt idx="0">
                  <c:v>White</c:v>
                </c:pt>
              </c:strCache>
            </c:strRef>
          </c:tx>
          <c:spPr>
            <a:ln w="444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'SGLT2i T2DM-CKD by Race'!$C$83:$J$83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Race'!$C$88:$J$88</c:f>
              <c:numCache>
                <c:formatCode>0.00</c:formatCode>
                <c:ptCount val="8"/>
                <c:pt idx="0">
                  <c:v>4.7979000000000003</c:v>
                </c:pt>
                <c:pt idx="1">
                  <c:v>6.4626799999999998</c:v>
                </c:pt>
                <c:pt idx="2">
                  <c:v>11.0839</c:v>
                </c:pt>
                <c:pt idx="3">
                  <c:v>14.4147</c:v>
                </c:pt>
                <c:pt idx="4">
                  <c:v>18.8337</c:v>
                </c:pt>
                <c:pt idx="5">
                  <c:v>25.9101</c:v>
                </c:pt>
                <c:pt idx="6">
                  <c:v>32.003300000000003</c:v>
                </c:pt>
                <c:pt idx="7">
                  <c:v>35.499499999999998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C6-408D-8284-D07178774178}"/>
            </c:ext>
          </c:extLst>
        </c:ser>
        <c:ser>
          <c:idx val="2"/>
          <c:order val="1"/>
          <c:tx>
            <c:strRef>
              <c:f>'SGLT2i T2DM-CKD by Race'!$B$86</c:f>
              <c:strCache>
                <c:ptCount val="1"/>
                <c:pt idx="0">
                  <c:v>Black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'SGLT2i T2DM-CKD by Race'!$C$83:$J$83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Race'!$C$86:$J$86</c:f>
              <c:numCache>
                <c:formatCode>0.00</c:formatCode>
                <c:ptCount val="8"/>
                <c:pt idx="0">
                  <c:v>4.37676</c:v>
                </c:pt>
                <c:pt idx="1">
                  <c:v>5.9449699999999996</c:v>
                </c:pt>
                <c:pt idx="2">
                  <c:v>9.4322999999999997</c:v>
                </c:pt>
                <c:pt idx="3">
                  <c:v>12.974</c:v>
                </c:pt>
                <c:pt idx="4">
                  <c:v>16.7318</c:v>
                </c:pt>
                <c:pt idx="5">
                  <c:v>21.410699999999999</c:v>
                </c:pt>
                <c:pt idx="6">
                  <c:v>30.067699999999999</c:v>
                </c:pt>
                <c:pt idx="7">
                  <c:v>31.16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C6-408D-8284-D07178774178}"/>
            </c:ext>
          </c:extLst>
        </c:ser>
        <c:ser>
          <c:idx val="1"/>
          <c:order val="2"/>
          <c:tx>
            <c:strRef>
              <c:f>'SGLT2i T2DM-CKD by Race'!$B$85</c:f>
              <c:strCache>
                <c:ptCount val="1"/>
                <c:pt idx="0">
                  <c:v>Asian American/Pacific Islander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'SGLT2i T2DM-CKD by Race'!$C$83:$J$83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Race'!$C$85:$J$85</c:f>
              <c:numCache>
                <c:formatCode>0.00</c:formatCode>
                <c:ptCount val="8"/>
                <c:pt idx="0">
                  <c:v>2.1952400000000001</c:v>
                </c:pt>
                <c:pt idx="1">
                  <c:v>6.6999599999999999</c:v>
                </c:pt>
                <c:pt idx="2">
                  <c:v>10.243399999999999</c:v>
                </c:pt>
                <c:pt idx="3">
                  <c:v>15.009</c:v>
                </c:pt>
                <c:pt idx="4">
                  <c:v>21.132300000000001</c:v>
                </c:pt>
                <c:pt idx="5">
                  <c:v>26.791</c:v>
                </c:pt>
                <c:pt idx="6">
                  <c:v>34.641399999999997</c:v>
                </c:pt>
                <c:pt idx="7">
                  <c:v>41.189399999999999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C6-408D-8284-D07178774178}"/>
            </c:ext>
          </c:extLst>
        </c:ser>
        <c:ser>
          <c:idx val="3"/>
          <c:order val="3"/>
          <c:tx>
            <c:strRef>
              <c:f>'SGLT2i T2DM-CKD by Race'!$B$87</c:f>
              <c:strCache>
                <c:ptCount val="1"/>
                <c:pt idx="0">
                  <c:v>American Indian/Alaska Native</c:v>
                </c:pt>
              </c:strCache>
            </c:strRef>
          </c:tx>
          <c:spPr>
            <a:ln w="444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'SGLT2i T2DM-CKD by Race'!$C$83:$J$83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Race'!$C$87:$J$87</c:f>
              <c:numCache>
                <c:formatCode>0.00</c:formatCode>
                <c:ptCount val="8"/>
                <c:pt idx="0">
                  <c:v>3.4975700000000001</c:v>
                </c:pt>
                <c:pt idx="1">
                  <c:v>7.8948700000000001</c:v>
                </c:pt>
                <c:pt idx="2">
                  <c:v>16.041699999999999</c:v>
                </c:pt>
                <c:pt idx="3">
                  <c:v>22.254000000000001</c:v>
                </c:pt>
                <c:pt idx="4">
                  <c:v>30.7316</c:v>
                </c:pt>
                <c:pt idx="5">
                  <c:v>34.125700000000002</c:v>
                </c:pt>
                <c:pt idx="6">
                  <c:v>37.675199999999997</c:v>
                </c:pt>
                <c:pt idx="7">
                  <c:v>33.668100000000003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C6-408D-8284-D07178774178}"/>
            </c:ext>
          </c:extLst>
        </c:ser>
        <c:ser>
          <c:idx val="5"/>
          <c:order val="4"/>
          <c:tx>
            <c:strRef>
              <c:f>'SGLT2i T2DM-CKD by Race'!$B$89</c:f>
              <c:strCache>
                <c:ptCount val="1"/>
                <c:pt idx="0">
                  <c:v>Other</c:v>
                </c:pt>
              </c:strCache>
            </c:strRef>
          </c:tx>
          <c:spPr>
            <a:ln w="444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'SGLT2i T2DM-CKD by Race'!$C$83:$J$83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Race'!$C$89:$J$89</c:f>
              <c:numCache>
                <c:formatCode>0.00</c:formatCode>
                <c:ptCount val="8"/>
                <c:pt idx="0">
                  <c:v>5.1211000000000002</c:v>
                </c:pt>
                <c:pt idx="1">
                  <c:v>6.5223300000000002</c:v>
                </c:pt>
                <c:pt idx="2">
                  <c:v>9.3363999999999994</c:v>
                </c:pt>
                <c:pt idx="3">
                  <c:v>18.619599999999998</c:v>
                </c:pt>
                <c:pt idx="4">
                  <c:v>21.507400000000001</c:v>
                </c:pt>
                <c:pt idx="5">
                  <c:v>25.8325</c:v>
                </c:pt>
                <c:pt idx="6">
                  <c:v>31.855499999999999</c:v>
                </c:pt>
                <c:pt idx="7">
                  <c:v>30.9345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2C6-408D-8284-D07178774178}"/>
            </c:ext>
          </c:extLst>
        </c:ser>
        <c:ser>
          <c:idx val="0"/>
          <c:order val="5"/>
          <c:tx>
            <c:strRef>
              <c:f>'SGLT2i T2DM-CKD by Race'!$B$84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'SGLT2i T2DM-CKD by Race'!$C$83:$J$83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Race'!$C$84:$J$84</c:f>
              <c:numCache>
                <c:formatCode>General</c:formatCode>
                <c:ptCount val="8"/>
                <c:pt idx="0">
                  <c:v>3.56</c:v>
                </c:pt>
                <c:pt idx="1">
                  <c:v>5.43</c:v>
                </c:pt>
                <c:pt idx="2">
                  <c:v>9.08</c:v>
                </c:pt>
                <c:pt idx="3">
                  <c:v>12.57</c:v>
                </c:pt>
                <c:pt idx="4">
                  <c:v>17.03</c:v>
                </c:pt>
                <c:pt idx="5">
                  <c:v>22.8</c:v>
                </c:pt>
                <c:pt idx="6">
                  <c:v>30.01</c:v>
                </c:pt>
                <c:pt idx="7">
                  <c:v>36.97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2C6-408D-8284-D07178774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9841359"/>
        <c:axId val="1499840399"/>
      </c:lineChart>
      <c:catAx>
        <c:axId val="1499841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9840399"/>
        <c:crosses val="autoZero"/>
        <c:auto val="1"/>
        <c:lblAlgn val="ctr"/>
        <c:lblOffset val="100"/>
        <c:noMultiLvlLbl val="0"/>
      </c:catAx>
      <c:valAx>
        <c:axId val="1499840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SGLT2i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98413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1996500437445319E-3"/>
          <c:y val="0.76615791776027997"/>
          <c:w val="0.9955781277340332"/>
          <c:h val="0.233842082239720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489938757655289E-2"/>
          <c:y val="4.7798556430446192E-2"/>
          <c:w val="0.90028783902012244"/>
          <c:h val="0.68613888888888885"/>
        </c:manualLayout>
      </c:layout>
      <c:lineChart>
        <c:grouping val="standard"/>
        <c:varyColors val="0"/>
        <c:ser>
          <c:idx val="1"/>
          <c:order val="0"/>
          <c:tx>
            <c:strRef>
              <c:f>'SGLT2i T2DM-CKD by CKD Stage'!$O$3</c:f>
              <c:strCache>
                <c:ptCount val="1"/>
                <c:pt idx="0">
                  <c:v>CKD Stage 1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'SGLT2i T2DM-CKD by CKD Stage'!$P$1:$W$1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CKD Stage'!$P$3:$W$3</c:f>
              <c:numCache>
                <c:formatCode>General</c:formatCode>
                <c:ptCount val="8"/>
                <c:pt idx="0">
                  <c:v>4.43</c:v>
                </c:pt>
                <c:pt idx="1">
                  <c:v>7.4</c:v>
                </c:pt>
                <c:pt idx="2">
                  <c:v>13.22</c:v>
                </c:pt>
                <c:pt idx="3">
                  <c:v>17.920000000000002</c:v>
                </c:pt>
                <c:pt idx="4">
                  <c:v>23.81</c:v>
                </c:pt>
                <c:pt idx="5">
                  <c:v>29.34</c:v>
                </c:pt>
                <c:pt idx="6">
                  <c:v>35.14</c:v>
                </c:pt>
                <c:pt idx="7">
                  <c:v>39.19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B81-47D3-B24E-E443FCD6DC3E}"/>
            </c:ext>
          </c:extLst>
        </c:ser>
        <c:ser>
          <c:idx val="2"/>
          <c:order val="1"/>
          <c:tx>
            <c:strRef>
              <c:f>'SGLT2i T2DM-CKD by CKD Stage'!$O$4</c:f>
              <c:strCache>
                <c:ptCount val="1"/>
                <c:pt idx="0">
                  <c:v>CKD Stage 2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'SGLT2i T2DM-CKD by CKD Stage'!$P$1:$W$1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CKD Stage'!$P$4:$W$4</c:f>
              <c:numCache>
                <c:formatCode>General</c:formatCode>
                <c:ptCount val="8"/>
                <c:pt idx="0">
                  <c:v>3.22</c:v>
                </c:pt>
                <c:pt idx="1">
                  <c:v>5.58</c:v>
                </c:pt>
                <c:pt idx="2">
                  <c:v>9.65</c:v>
                </c:pt>
                <c:pt idx="3">
                  <c:v>14.1</c:v>
                </c:pt>
                <c:pt idx="4">
                  <c:v>19.47</c:v>
                </c:pt>
                <c:pt idx="5">
                  <c:v>24.68</c:v>
                </c:pt>
                <c:pt idx="6">
                  <c:v>31.28</c:v>
                </c:pt>
                <c:pt idx="7">
                  <c:v>36.4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B81-47D3-B24E-E443FCD6DC3E}"/>
            </c:ext>
          </c:extLst>
        </c:ser>
        <c:ser>
          <c:idx val="3"/>
          <c:order val="2"/>
          <c:tx>
            <c:strRef>
              <c:f>'SGLT2i T2DM-CKD by CKD Stage'!$O$5</c:f>
              <c:strCache>
                <c:ptCount val="1"/>
                <c:pt idx="0">
                  <c:v>CKD Stage 3</c:v>
                </c:pt>
              </c:strCache>
            </c:strRef>
          </c:tx>
          <c:spPr>
            <a:ln w="444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'SGLT2i T2DM-CKD by CKD Stage'!$P$1:$W$1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CKD Stage'!$P$5:$W$5</c:f>
              <c:numCache>
                <c:formatCode>General</c:formatCode>
                <c:ptCount val="8"/>
                <c:pt idx="0">
                  <c:v>1.49</c:v>
                </c:pt>
                <c:pt idx="1">
                  <c:v>2.61</c:v>
                </c:pt>
                <c:pt idx="2">
                  <c:v>5.03</c:v>
                </c:pt>
                <c:pt idx="3">
                  <c:v>7.66</c:v>
                </c:pt>
                <c:pt idx="4">
                  <c:v>11.58</c:v>
                </c:pt>
                <c:pt idx="5">
                  <c:v>18.510000000000002</c:v>
                </c:pt>
                <c:pt idx="6">
                  <c:v>26.96</c:v>
                </c:pt>
                <c:pt idx="7">
                  <c:v>36.36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B81-47D3-B24E-E443FCD6DC3E}"/>
            </c:ext>
          </c:extLst>
        </c:ser>
        <c:ser>
          <c:idx val="4"/>
          <c:order val="3"/>
          <c:tx>
            <c:strRef>
              <c:f>'SGLT2i T2DM-CKD by CKD Stage'!$O$6</c:f>
              <c:strCache>
                <c:ptCount val="1"/>
                <c:pt idx="0">
                  <c:v>CKD Stage 4</c:v>
                </c:pt>
              </c:strCache>
            </c:strRef>
          </c:tx>
          <c:spPr>
            <a:ln w="444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'SGLT2i T2DM-CKD by CKD Stage'!$P$1:$W$1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CKD Stage'!$P$6:$W$6</c:f>
              <c:numCache>
                <c:formatCode>General</c:formatCode>
                <c:ptCount val="8"/>
                <c:pt idx="3">
                  <c:v>1.33</c:v>
                </c:pt>
                <c:pt idx="4">
                  <c:v>2.06</c:v>
                </c:pt>
                <c:pt idx="5">
                  <c:v>6.37</c:v>
                </c:pt>
                <c:pt idx="6">
                  <c:v>15.64</c:v>
                </c:pt>
                <c:pt idx="7">
                  <c:v>31.41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B81-47D3-B24E-E443FCD6DC3E}"/>
            </c:ext>
          </c:extLst>
        </c:ser>
        <c:ser>
          <c:idx val="0"/>
          <c:order val="4"/>
          <c:tx>
            <c:strRef>
              <c:f>'SGLT2i T2DM-CKD by CKD Stage'!$O$2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'SGLT2i T2DM-CKD by CKD Stage'!$P$1:$W$1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CKD Stage'!$P$2:$W$2</c:f>
              <c:numCache>
                <c:formatCode>General</c:formatCode>
                <c:ptCount val="8"/>
                <c:pt idx="0">
                  <c:v>3.56</c:v>
                </c:pt>
                <c:pt idx="1">
                  <c:v>5.43</c:v>
                </c:pt>
                <c:pt idx="2">
                  <c:v>9.08</c:v>
                </c:pt>
                <c:pt idx="3">
                  <c:v>12.57</c:v>
                </c:pt>
                <c:pt idx="4">
                  <c:v>17.03</c:v>
                </c:pt>
                <c:pt idx="5">
                  <c:v>22.8</c:v>
                </c:pt>
                <c:pt idx="6">
                  <c:v>30.01</c:v>
                </c:pt>
                <c:pt idx="7">
                  <c:v>36.97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B81-47D3-B24E-E443FCD6DC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4480160"/>
        <c:axId val="1284482560"/>
      </c:lineChart>
      <c:catAx>
        <c:axId val="1284480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4482560"/>
        <c:crosses val="autoZero"/>
        <c:auto val="1"/>
        <c:lblAlgn val="ctr"/>
        <c:lblOffset val="100"/>
        <c:noMultiLvlLbl val="0"/>
      </c:catAx>
      <c:valAx>
        <c:axId val="1284482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SGLT2i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4480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388626421697285E-2"/>
          <c:y val="0.80693307086614185"/>
          <c:w val="0.97122274715660539"/>
          <c:h val="0.190289151356080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489938757655289E-2"/>
          <c:y val="4.7798556430446192E-2"/>
          <c:w val="0.90028783902012244"/>
          <c:h val="0.67780555555555555"/>
        </c:manualLayout>
      </c:layout>
      <c:lineChart>
        <c:grouping val="standard"/>
        <c:varyColors val="0"/>
        <c:ser>
          <c:idx val="1"/>
          <c:order val="0"/>
          <c:tx>
            <c:strRef>
              <c:f>'SGLT2i T2DM-CKD by CKD Stage'!$B$76</c:f>
              <c:strCache>
                <c:ptCount val="1"/>
                <c:pt idx="0">
                  <c:v>CKD Stage 1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'SGLT2i T2DM-CKD by CKD Stage'!$C$74:$J$74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CKD Stage'!$C$76:$J$76</c:f>
              <c:numCache>
                <c:formatCode>0.00</c:formatCode>
                <c:ptCount val="8"/>
                <c:pt idx="0">
                  <c:v>4.0890599999999999</c:v>
                </c:pt>
                <c:pt idx="1">
                  <c:v>6.5120500000000003</c:v>
                </c:pt>
                <c:pt idx="2">
                  <c:v>12.4816</c:v>
                </c:pt>
                <c:pt idx="3">
                  <c:v>16.751799999999999</c:v>
                </c:pt>
                <c:pt idx="4">
                  <c:v>21.273199999999999</c:v>
                </c:pt>
                <c:pt idx="5">
                  <c:v>27.147200000000002</c:v>
                </c:pt>
                <c:pt idx="6">
                  <c:v>33.3611</c:v>
                </c:pt>
                <c:pt idx="7">
                  <c:v>36.524099999999997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79-4336-A708-D4DBC18F9347}"/>
            </c:ext>
          </c:extLst>
        </c:ser>
        <c:ser>
          <c:idx val="2"/>
          <c:order val="1"/>
          <c:tx>
            <c:strRef>
              <c:f>'SGLT2i T2DM-CKD by CKD Stage'!$B$77</c:f>
              <c:strCache>
                <c:ptCount val="1"/>
                <c:pt idx="0">
                  <c:v>CKD Stage 2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'SGLT2i T2DM-CKD by CKD Stage'!$C$74:$J$74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CKD Stage'!$C$77:$J$77</c:f>
              <c:numCache>
                <c:formatCode>0.00</c:formatCode>
                <c:ptCount val="8"/>
                <c:pt idx="0">
                  <c:v>3.5913499999999998</c:v>
                </c:pt>
                <c:pt idx="1">
                  <c:v>6.3458699999999997</c:v>
                </c:pt>
                <c:pt idx="2">
                  <c:v>9.6547000000000001</c:v>
                </c:pt>
                <c:pt idx="3">
                  <c:v>13.6473</c:v>
                </c:pt>
                <c:pt idx="4">
                  <c:v>19.088899999999999</c:v>
                </c:pt>
                <c:pt idx="5">
                  <c:v>24.4925</c:v>
                </c:pt>
                <c:pt idx="6">
                  <c:v>30.443300000000001</c:v>
                </c:pt>
                <c:pt idx="7">
                  <c:v>33.892699999999998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79-4336-A708-D4DBC18F9347}"/>
            </c:ext>
          </c:extLst>
        </c:ser>
        <c:ser>
          <c:idx val="3"/>
          <c:order val="2"/>
          <c:tx>
            <c:strRef>
              <c:f>'SGLT2i T2DM-CKD by CKD Stage'!$B$78</c:f>
              <c:strCache>
                <c:ptCount val="1"/>
                <c:pt idx="0">
                  <c:v>CKD Stage 3</c:v>
                </c:pt>
              </c:strCache>
            </c:strRef>
          </c:tx>
          <c:spPr>
            <a:ln w="444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Pt>
            <c:idx val="5"/>
            <c:marker>
              <c:symbol val="circle"/>
              <c:size val="5"/>
              <c:spPr>
                <a:solidFill>
                  <a:schemeClr val="accent4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44450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1579-4336-A708-D4DBC18F9347}"/>
              </c:ext>
            </c:extLst>
          </c:dPt>
          <c:cat>
            <c:strRef>
              <c:f>'SGLT2i T2DM-CKD by CKD Stage'!$C$74:$J$74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CKD Stage'!$C$78:$J$78</c:f>
              <c:numCache>
                <c:formatCode>0.00</c:formatCode>
                <c:ptCount val="8"/>
                <c:pt idx="0">
                  <c:v>4.2370299999999999</c:v>
                </c:pt>
                <c:pt idx="1">
                  <c:v>3.3701500000000002</c:v>
                </c:pt>
                <c:pt idx="2">
                  <c:v>5.984</c:v>
                </c:pt>
                <c:pt idx="3">
                  <c:v>8.5177999999999994</c:v>
                </c:pt>
                <c:pt idx="4">
                  <c:v>10.0076</c:v>
                </c:pt>
                <c:pt idx="5">
                  <c:v>17.332799999999999</c:v>
                </c:pt>
                <c:pt idx="6">
                  <c:v>24.3521</c:v>
                </c:pt>
                <c:pt idx="7">
                  <c:v>29.821999999999999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579-4336-A708-D4DBC18F9347}"/>
            </c:ext>
          </c:extLst>
        </c:ser>
        <c:ser>
          <c:idx val="4"/>
          <c:order val="3"/>
          <c:tx>
            <c:strRef>
              <c:f>'SGLT2i T2DM-CKD by CKD Stage'!$B$79</c:f>
              <c:strCache>
                <c:ptCount val="1"/>
                <c:pt idx="0">
                  <c:v>CKD Stage 4</c:v>
                </c:pt>
              </c:strCache>
            </c:strRef>
          </c:tx>
          <c:spPr>
            <a:ln w="444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Pt>
            <c:idx val="7"/>
            <c:marker>
              <c:symbol val="circle"/>
              <c:size val="5"/>
              <c:spPr>
                <a:solidFill>
                  <a:schemeClr val="accent5"/>
                </a:solidFill>
                <a:ln w="9525">
                  <a:solidFill>
                    <a:schemeClr val="accent5"/>
                  </a:solidFill>
                </a:ln>
                <a:effectLst/>
              </c:spPr>
            </c:marker>
            <c:bubble3D val="0"/>
            <c:spPr>
              <a:ln w="44450" cap="rnd">
                <a:solidFill>
                  <a:schemeClr val="accent5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1579-4336-A708-D4DBC18F9347}"/>
              </c:ext>
            </c:extLst>
          </c:dPt>
          <c:cat>
            <c:strRef>
              <c:f>'SGLT2i T2DM-CKD by CKD Stage'!$C$74:$J$74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CKD Stage'!$C$79:$J$79</c:f>
              <c:numCache>
                <c:formatCode>General</c:formatCode>
                <c:ptCount val="8"/>
                <c:pt idx="3" formatCode="0.00">
                  <c:v>3.0165000000000002</c:v>
                </c:pt>
                <c:pt idx="4" formatCode="0.00">
                  <c:v>5.9927999999999999</c:v>
                </c:pt>
                <c:pt idx="5" formatCode="0.00">
                  <c:v>11.361599999999999</c:v>
                </c:pt>
                <c:pt idx="6" formatCode="0.00">
                  <c:v>14.113099999999999</c:v>
                </c:pt>
                <c:pt idx="7" formatCode="0.00">
                  <c:v>38.7956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579-4336-A708-D4DBC18F9347}"/>
            </c:ext>
          </c:extLst>
        </c:ser>
        <c:ser>
          <c:idx val="0"/>
          <c:order val="4"/>
          <c:tx>
            <c:strRef>
              <c:f>'SGLT2i T2DM-CKD by CKD Stage'!$B$75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alpha val="74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'SGLT2i T2DM-CKD by CKD Stage'!$C$74:$J$74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'SGLT2i T2DM-CKD by CKD Stage'!$C$75:$J$75</c:f>
              <c:numCache>
                <c:formatCode>General</c:formatCode>
                <c:ptCount val="8"/>
                <c:pt idx="0">
                  <c:v>4.2300000000000004</c:v>
                </c:pt>
                <c:pt idx="1">
                  <c:v>6.21</c:v>
                </c:pt>
                <c:pt idx="2">
                  <c:v>10.76</c:v>
                </c:pt>
                <c:pt idx="3">
                  <c:v>14.09</c:v>
                </c:pt>
                <c:pt idx="4">
                  <c:v>18.190000000000001</c:v>
                </c:pt>
                <c:pt idx="5">
                  <c:v>23.9</c:v>
                </c:pt>
                <c:pt idx="6">
                  <c:v>30.6</c:v>
                </c:pt>
                <c:pt idx="7">
                  <c:v>33.96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79-4336-A708-D4DBC18F93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9807759"/>
        <c:axId val="1499809679"/>
      </c:lineChart>
      <c:catAx>
        <c:axId val="14998077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9809679"/>
        <c:crosses val="autoZero"/>
        <c:auto val="1"/>
        <c:lblAlgn val="ctr"/>
        <c:lblOffset val="100"/>
        <c:noMultiLvlLbl val="0"/>
      </c:catAx>
      <c:valAx>
        <c:axId val="1499809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SGLT2i 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98077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166404199475069E-2"/>
          <c:y val="0.80693307086614185"/>
          <c:w val="0.97455608048993858"/>
          <c:h val="0.190289151356080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2-20T13:56:51.426" idx="1">
    <p:pos x="7440" y="1066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73B43-6A56-473B-AE2D-AB20CDBDB64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51298-0F74-47A6-ACB4-982F1431A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18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51298-0F74-47A6-ACB4-982F1431AF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02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B8449-2E43-4B34-AFB5-42CA0AD23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" y="2178844"/>
            <a:ext cx="11338560" cy="1594369"/>
          </a:xfrm>
        </p:spPr>
        <p:txBody>
          <a:bodyPr anchor="b"/>
          <a:lstStyle>
            <a:lvl1pPr algn="ctr">
              <a:defRPr sz="4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66D807-1E0F-4F52-92E5-9827BB931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280" y="3888828"/>
            <a:ext cx="11521440" cy="1881352"/>
          </a:xfr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0F046-36EC-4A13-89A5-0CC29AB4D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4A129-0606-4903-A165-D0B38864E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white sign&#10;&#10;Description automatically generated">
            <a:extLst>
              <a:ext uri="{FF2B5EF4-FFF2-40B4-BE49-F238E27FC236}">
                <a16:creationId xmlns:a16="http://schemas.microsoft.com/office/drawing/2014/main" id="{EF8D5BE6-2B49-4430-B3CC-EC848085B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32" y="329025"/>
            <a:ext cx="754153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53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FE83A-2FF1-4212-A7D8-F2547F723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F2CD3-4A3B-4BB5-A8C6-93515C840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E1338-8E14-4E12-8514-B8F7581CA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44247-AED8-4BE5-97FF-55E5D2900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3D25E-9B75-4BDF-BE71-685AF58A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17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55AC4-0A12-4AF2-BD32-F89BA4E32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8311FD-96A5-4F2E-9CC1-A1537DF2F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43FE6-D7D9-42A7-A93F-97596BFC8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A1973-370D-4668-BF90-3DBF1A43D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5534F-0704-4F83-B361-02989C4F3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84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7F23F-F86B-41BA-A6AA-1A3F17E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79402-AB80-4C31-A14F-82C076FDE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92937"/>
            <a:ext cx="1143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D2CB6-1D80-4081-86FB-B15DD03DA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CB740-D754-48D4-9589-4E1B5CCB6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A1B60-B2EB-45FC-99A5-2CEE060F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ue and white sign&#10;&#10;Description automatically generated">
            <a:extLst>
              <a:ext uri="{FF2B5EF4-FFF2-40B4-BE49-F238E27FC236}">
                <a16:creationId xmlns:a16="http://schemas.microsoft.com/office/drawing/2014/main" id="{CE5B4ECC-CA9A-4DD6-BBC4-5B5CA7B41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6" y="6082166"/>
            <a:ext cx="263953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40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294DA-8682-47BA-801B-4A312533F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86CDE-F4D9-4130-9F65-C19EC77EE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EDE1F-53E5-4C5C-B1DC-D69BEDE4F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7E355-DA7E-4665-99AA-D6331108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F42E0-1332-4ADF-BB40-D707772FE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ue and white sign&#10;&#10;Description automatically generated">
            <a:extLst>
              <a:ext uri="{FF2B5EF4-FFF2-40B4-BE49-F238E27FC236}">
                <a16:creationId xmlns:a16="http://schemas.microsoft.com/office/drawing/2014/main" id="{021B1473-E230-4424-88C9-096E878C3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32" y="329025"/>
            <a:ext cx="754153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20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B8B7E-E383-41B8-83DC-BCBAEFF2A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4E0F6-218D-4666-93AB-CC5CB0352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BB6129-B622-4C6C-9627-E2D34A72A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E2F8A-DDB4-40D8-BC9A-9F8C601A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D8514-39E9-463F-9D6D-BA2F1E4B8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5628B1-4B31-46D1-9943-288C2CFA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white sign&#10;&#10;Description automatically generated">
            <a:extLst>
              <a:ext uri="{FF2B5EF4-FFF2-40B4-BE49-F238E27FC236}">
                <a16:creationId xmlns:a16="http://schemas.microsoft.com/office/drawing/2014/main" id="{8EDFA2D4-658B-4CFA-90B4-6D3C81B19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6" y="6082166"/>
            <a:ext cx="263953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36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5F42C-D912-40D5-B069-2EBDDB21F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FE388-458A-4BFC-8B5B-E2338FA75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E71131-2939-4333-BE32-6B971E6D9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D687D6-AE10-483D-8497-199549CC3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B0C9B6-845A-427D-8890-7FF14752BD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56D4DF-7BF9-4656-9E74-1978BF3C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118974-B101-4E89-B490-F9C18CF57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7DF8C8-6B1A-46AB-B0B9-0B1486618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blue and white sign&#10;&#10;Description automatically generated">
            <a:extLst>
              <a:ext uri="{FF2B5EF4-FFF2-40B4-BE49-F238E27FC236}">
                <a16:creationId xmlns:a16="http://schemas.microsoft.com/office/drawing/2014/main" id="{288D87A5-8AAA-4E59-8F47-23DB04B75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6" y="6082166"/>
            <a:ext cx="263953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1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592C9-40CD-4BC2-AA2D-942CC7600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C8478D-ABC5-4F57-99D5-D5C201F5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8C8747-5D3F-46B5-985C-DAC1E17C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0AA2AB-2FF6-44C7-A235-F093DF30C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blue and white sign&#10;&#10;Description automatically generated">
            <a:extLst>
              <a:ext uri="{FF2B5EF4-FFF2-40B4-BE49-F238E27FC236}">
                <a16:creationId xmlns:a16="http://schemas.microsoft.com/office/drawing/2014/main" id="{F220FB18-732D-4555-9511-BE496C629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6" y="6082166"/>
            <a:ext cx="263953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35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6F6823-A8E4-41B5-AABF-7E50AB944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E33D15-14C9-4533-A0B2-E17FCF5BA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63C01-7C52-4C05-B87A-E55AEC070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blue and white sign&#10;&#10;Description automatically generated">
            <a:extLst>
              <a:ext uri="{FF2B5EF4-FFF2-40B4-BE49-F238E27FC236}">
                <a16:creationId xmlns:a16="http://schemas.microsoft.com/office/drawing/2014/main" id="{1800F7B6-564D-454C-8D78-AAFB76F65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6" y="6082166"/>
            <a:ext cx="263953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73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A31D2-9A00-45DB-A47F-9F571777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AAFDC-A042-4571-8E47-321A4016E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DD1982-1467-44BE-898D-FDE749B74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64EBC-62D2-4411-B172-EB0CAA250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270BC-E6DC-49B9-94D8-2DFC8079D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01F3D-733C-4F46-80D5-9CEB97054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white sign&#10;&#10;Description automatically generated">
            <a:extLst>
              <a:ext uri="{FF2B5EF4-FFF2-40B4-BE49-F238E27FC236}">
                <a16:creationId xmlns:a16="http://schemas.microsoft.com/office/drawing/2014/main" id="{8AAFF090-4748-4CEB-82FE-B8DC75C44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6" y="6082166"/>
            <a:ext cx="263953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1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E1E9C-B474-4962-83D4-0F95B2D05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891AEC-7DE2-4B8B-BF1B-C9E9B2488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628899-8ED1-47C9-90C3-9AB19FF89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F948AA-B4CB-40C1-989C-1976A6683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E994E-4C08-4134-AA8F-7F0FB57B4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27BB6-3A58-4F48-9C34-230B6476B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white sign&#10;&#10;Description automatically generated">
            <a:extLst>
              <a:ext uri="{FF2B5EF4-FFF2-40B4-BE49-F238E27FC236}">
                <a16:creationId xmlns:a16="http://schemas.microsoft.com/office/drawing/2014/main" id="{6551F537-C48C-4D91-AF2C-B85939448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6" y="6082166"/>
            <a:ext cx="263953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6A2EFD-5BC8-486D-AC05-C88192EE0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D6EF7-BE2E-44A6-A579-2EB131557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E8898-A5C2-4AD9-9375-B6EEEF8746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713D3-AB50-4A09-8DB2-7F26C27F260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FB22A-4D3A-4BD5-9047-B2647995E7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6F5A4-D87B-4D75-B420-FEC892754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D55EF-3866-48AB-848E-88CF6369B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3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0D1C1-F57F-8F26-3A27-C1F4D5FA7F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SGLT2i Use in Type 2 Diabetes Mellitus With CKD in the Military Health System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42F7F9-7593-8346-0823-514C387C6E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en-US" sz="2200" dirty="0">
                <a:latin typeface="+mn-lt"/>
              </a:rPr>
              <a:t>Sodium-glucose cotransporter 2 inhibitor (SGLT2i) use among Military Health System (MHS) beneficiaries with type 2 diabetes mellitus and chronic kidney disease (CKD) significantly increased from 4.2% to 34.0% (age-standardized) between 2016 and 2023. The use was higher among males (both crude and age-standardized); Asian American or Pacific Islander beneficiaries (both crude and age-standardized; those with known race and ethnicity; and individuals with CKD stage 4 (age-standardized).</a:t>
            </a:r>
          </a:p>
          <a:p>
            <a:pPr algn="l"/>
            <a:endParaRPr lang="en-US" sz="2200" dirty="0">
              <a:latin typeface="+mn-lt"/>
            </a:endParaRPr>
          </a:p>
          <a:p>
            <a:pPr algn="l"/>
            <a:r>
              <a:rPr lang="en-US" sz="2200" b="1" dirty="0">
                <a:solidFill>
                  <a:srgbClr val="000000"/>
                </a:solidFill>
                <a:effectLst/>
                <a:latin typeface="+mn-lt"/>
              </a:rPr>
              <a:t>Data Source: </a:t>
            </a:r>
            <a:r>
              <a:rPr lang="en-US" sz="2200" b="0" dirty="0">
                <a:solidFill>
                  <a:srgbClr val="000000"/>
                </a:solidFill>
                <a:effectLst/>
                <a:latin typeface="+mn-lt"/>
              </a:rPr>
              <a:t>MHS</a:t>
            </a:r>
          </a:p>
          <a:p>
            <a:pPr algn="l"/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4360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E7B71-1466-A029-C71C-9848DD28C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6ECC-8356-BE3E-18DE-DF709DA06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SGLT2i Use in T2DM with CKD by CKD Stage, Age Standardized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AF4037AA-9CC2-C685-0B80-95A87DA7FC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5454449"/>
              </p:ext>
            </p:extLst>
          </p:nvPr>
        </p:nvGraphicFramePr>
        <p:xfrm>
          <a:off x="381000" y="1692275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28073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92BA6-A320-D4DA-CE84-AEFB2A061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E94C1-505E-1214-3F64-1430150DF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SGLT2i Use in T2DM with CKD, Crude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609F463-3DC8-EC69-75B2-564157727D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716949"/>
              </p:ext>
            </p:extLst>
          </p:nvPr>
        </p:nvGraphicFramePr>
        <p:xfrm>
          <a:off x="381000" y="1507218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0395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CDDE9-091A-2256-4628-0C0C109CD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06DC9-27BF-56F5-858F-661F83AC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SGLT2i Use in T2DM with CKD, </a:t>
            </a:r>
            <a:br>
              <a:rPr lang="en-US" dirty="0"/>
            </a:br>
            <a:r>
              <a:rPr lang="en-US" dirty="0"/>
              <a:t>Age Standardized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2A48850-1CD8-2760-D63C-1E2DCA0F99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5583517"/>
              </p:ext>
            </p:extLst>
          </p:nvPr>
        </p:nvGraphicFramePr>
        <p:xfrm>
          <a:off x="381000" y="1463675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81581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B64D9-18CA-1BE8-6278-30BF98AAC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SGLT2i Use in T2DM with CKD, by Age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AAC9860-3AA8-AF2B-3238-2B359EF917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2044876"/>
              </p:ext>
            </p:extLst>
          </p:nvPr>
        </p:nvGraphicFramePr>
        <p:xfrm>
          <a:off x="381000" y="1692937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6890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16056-D43D-597F-909A-2E982B3CD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7EE9E-F195-6165-92F7-0F8C6A235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SGLT2i Use in T2DM with CKD by Sex, Crude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0AB403F-6CB5-FCE2-5FFD-31596853B9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3654476"/>
              </p:ext>
            </p:extLst>
          </p:nvPr>
        </p:nvGraphicFramePr>
        <p:xfrm>
          <a:off x="381000" y="1692275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6743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8EDE2-CFFE-91BD-B483-A089B3CF7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B3076-1C04-4477-55D8-F1C8F69C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SGLT2i Use in T2DM with CKD by Sex, Age Standardized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01575DF-E25E-7952-239F-3C7226C8CD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0667201"/>
              </p:ext>
            </p:extLst>
          </p:nvPr>
        </p:nvGraphicFramePr>
        <p:xfrm>
          <a:off x="381000" y="1692275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58743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BBDCC-65CF-EB63-A1C3-7EA461701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FE52F-24A9-E406-60D9-204CB41F2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SGLT2i Use in T2DM with CKD by Race, Crude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90A99B4-5EA0-432A-D523-DD1F69D57D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8844037"/>
              </p:ext>
            </p:extLst>
          </p:nvPr>
        </p:nvGraphicFramePr>
        <p:xfrm>
          <a:off x="381000" y="1690688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9031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FD452-72D4-19BA-6283-0A2C8EA26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113B2-A808-B641-796C-17E68BAC7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SGLT2i Use in T2DM with CKD by Race, Age Standardized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C297A3AA-C055-1A8E-4A3F-9CBD00CF11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6117947"/>
              </p:ext>
            </p:extLst>
          </p:nvPr>
        </p:nvGraphicFramePr>
        <p:xfrm>
          <a:off x="381000" y="1692275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4031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165BE-B201-E5A6-FFA9-3911B0B50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3E7D1-8A9E-F5B8-28D7-38C40829D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SGLT2i Use in T2DM with CKD by CKD Stage, Crude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F725FCB-3130-CBDC-C068-1602B91EAD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3311914"/>
              </p:ext>
            </p:extLst>
          </p:nvPr>
        </p:nvGraphicFramePr>
        <p:xfrm>
          <a:off x="381000" y="1690688"/>
          <a:ext cx="1143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96952798"/>
      </p:ext>
    </p:extLst>
  </p:cSld>
  <p:clrMapOvr>
    <a:masterClrMapping/>
  </p:clrMapOvr>
</p:sld>
</file>

<file path=ppt/theme/theme1.xml><?xml version="1.0" encoding="utf-8"?>
<a:theme xmlns:a="http://schemas.openxmlformats.org/drawingml/2006/main" name="PPT template for KDSS indicator download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49bc8e-1545-4b42-a651-f1b0ccdc5fa5">
      <Terms xmlns="http://schemas.microsoft.com/office/infopath/2007/PartnerControls"/>
    </lcf76f155ced4ddcb4097134ff3c332f>
    <TaxCatchAll xmlns="8e022c51-0240-47ac-b7b0-09a2f308677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BC9B24C2BC4648A822105B302116B0" ma:contentTypeVersion="10" ma:contentTypeDescription="Create a new document." ma:contentTypeScope="" ma:versionID="581fb2d9703863f3db532522de69a7d8">
  <xsd:schema xmlns:xsd="http://www.w3.org/2001/XMLSchema" xmlns:xs="http://www.w3.org/2001/XMLSchema" xmlns:p="http://schemas.microsoft.com/office/2006/metadata/properties" xmlns:ns2="5749bc8e-1545-4b42-a651-f1b0ccdc5fa5" xmlns:ns3="8e022c51-0240-47ac-b7b0-09a2f3086777" targetNamespace="http://schemas.microsoft.com/office/2006/metadata/properties" ma:root="true" ma:fieldsID="96cb22f3222442646e545c3c1fc94001" ns2:_="" ns3:_="">
    <xsd:import namespace="5749bc8e-1545-4b42-a651-f1b0ccdc5fa5"/>
    <xsd:import namespace="8e022c51-0240-47ac-b7b0-09a2f30867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49bc8e-1545-4b42-a651-f1b0ccdc5f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ae6c5d7-b21f-4aaa-ac91-296ecc6194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022c51-0240-47ac-b7b0-09a2f308677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f07c378-3462-46dc-a28e-833745c64bfd}" ma:internalName="TaxCatchAll" ma:showField="CatchAllData" ma:web="8e022c51-0240-47ac-b7b0-09a2f30867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ECF695-BF55-400B-836D-8689C9432C6E}">
  <ds:schemaRefs>
    <ds:schemaRef ds:uri="http://schemas.microsoft.com/office/2006/metadata/properties"/>
    <ds:schemaRef ds:uri="http://schemas.microsoft.com/office/infopath/2007/PartnerControls"/>
    <ds:schemaRef ds:uri="5749bc8e-1545-4b42-a651-f1b0ccdc5fa5"/>
    <ds:schemaRef ds:uri="8e022c51-0240-47ac-b7b0-09a2f3086777"/>
  </ds:schemaRefs>
</ds:datastoreItem>
</file>

<file path=customXml/itemProps2.xml><?xml version="1.0" encoding="utf-8"?>
<ds:datastoreItem xmlns:ds="http://schemas.openxmlformats.org/officeDocument/2006/customXml" ds:itemID="{70CD8133-A4B7-427A-98D4-34386F080E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75EA45-BCE8-44AE-81AC-9E3547C0CA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49bc8e-1545-4b42-a651-f1b0ccdc5fa5"/>
    <ds:schemaRef ds:uri="8e022c51-0240-47ac-b7b0-09a2f30867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222</Words>
  <Application>Microsoft Office PowerPoint</Application>
  <PresentationFormat>Widescreen</PresentationFormat>
  <Paragraphs>23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PPT template for KDSS indicator downloads</vt:lpstr>
      <vt:lpstr>SGLT2i Use in Type 2 Diabetes Mellitus With CKD in the Military Health System </vt:lpstr>
      <vt:lpstr>SGLT2i Use in T2DM with CKD, Crude</vt:lpstr>
      <vt:lpstr>SGLT2i Use in T2DM with CKD,  Age Standardized</vt:lpstr>
      <vt:lpstr>SGLT2i Use in T2DM with CKD, by Age</vt:lpstr>
      <vt:lpstr>SGLT2i Use in T2DM with CKD by Sex, Crude</vt:lpstr>
      <vt:lpstr>SGLT2i Use in T2DM with CKD by Sex, Age Standardized</vt:lpstr>
      <vt:lpstr>SGLT2i Use in T2DM with CKD by Race, Crude</vt:lpstr>
      <vt:lpstr>SGLT2i Use in T2DM with CKD by Race, Age Standardized</vt:lpstr>
      <vt:lpstr>SGLT2i Use in T2DM with CKD by CKD Stage, Crude</vt:lpstr>
      <vt:lpstr>SGLT2i Use in T2DM with CKD by CKD Stage, Age Standardized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SGLT2i Use in Type 2 Diabetes Mellitus With Chronic Kidney Disease (CKD) in the Military Health System </dc:title>
  <dc:creator>Licon, Ana Laura</dc:creator>
  <cp:lastModifiedBy>Licon, Ana Laura</cp:lastModifiedBy>
  <cp:revision>15</cp:revision>
  <dcterms:created xsi:type="dcterms:W3CDTF">2025-11-13T21:45:31Z</dcterms:created>
  <dcterms:modified xsi:type="dcterms:W3CDTF">2026-05-13T19:30:08Z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0x01010050BC9B24C2BC4648A822105B302116B0</vt:lpwstr>
  </property>
  <property fmtid="{D5CDD505-2E9C-101B-9397-08002B2CF9AE}" pid="3" name="MSIP_Label_9a5e8a9d-1b12-42bd-9856-0af2bbe0ed89_Enabled">
    <vt:lpwstr>True</vt:lpwstr>
  </property>
  <property fmtid="{D5CDD505-2E9C-101B-9397-08002B2CF9AE}" pid="4" name="MSIP_Label_9a5e8a9d-1b12-42bd-9856-0af2bbe0ed89_SiteId">
    <vt:lpwstr>13af8d65-0b4b-4c0f-a446-a427419abfd6</vt:lpwstr>
  </property>
  <property fmtid="{D5CDD505-2E9C-101B-9397-08002B2CF9AE}" pid="5" name="MSIP_Label_9a5e8a9d-1b12-42bd-9856-0af2bbe0ed89_SetDate">
    <vt:lpwstr>2026-05-12T23:09:22Z</vt:lpwstr>
  </property>
  <property fmtid="{D5CDD505-2E9C-101B-9397-08002B2CF9AE}" pid="6" name="MSIP_Label_9a5e8a9d-1b12-42bd-9856-0af2bbe0ed89_Name">
    <vt:lpwstr>Confidential - Default</vt:lpwstr>
  </property>
  <property fmtid="{D5CDD505-2E9C-101B-9397-08002B2CF9AE}" pid="7" name="MSIP_Label_9a5e8a9d-1b12-42bd-9856-0af2bbe0ed89_ActionId">
    <vt:lpwstr>e7111f8e-cde0-47e5-a283-29ab3dc0f1f2</vt:lpwstr>
  </property>
  <property fmtid="{D5CDD505-2E9C-101B-9397-08002B2CF9AE}" pid="8" name="MSIP_Label_9a5e8a9d-1b12-42bd-9856-0af2bbe0ed89_Removed">
    <vt:lpwstr>False</vt:lpwstr>
  </property>
  <property fmtid="{D5CDD505-2E9C-101B-9397-08002B2CF9AE}" pid="9" name="MSIP_Label_9a5e8a9d-1b12-42bd-9856-0af2bbe0ed89_Extended_MSFT_Method">
    <vt:lpwstr>Standard</vt:lpwstr>
  </property>
  <property fmtid="{D5CDD505-2E9C-101B-9397-08002B2CF9AE}" pid="10" name="Sensitivity">
    <vt:lpwstr>Confidential - Default</vt:lpwstr>
  </property>
</Properties>
</file>