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260" r:id="rId6"/>
    <p:sldId id="261" r:id="rId7"/>
    <p:sldId id="257" r:id="rId8"/>
    <p:sldId id="265" r:id="rId9"/>
    <p:sldId id="266" r:id="rId10"/>
    <p:sldId id="262" r:id="rId11"/>
    <p:sldId id="264" r:id="rId12"/>
    <p:sldId id="25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8929B-803D-9AC6-23A5-704AA5BE6D03}" v="2" dt="2026-05-12T17:55:35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'GLP-1 RA T2DM-CKD by OVERALL'!$C$47</c:f>
              <c:strCache>
                <c:ptCount val="1"/>
                <c:pt idx="0">
                  <c:v>% GLP-1 RA Use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  <a:prstDash val="sysDash"/>
              </a:ln>
              <a:effectLst/>
            </c:spPr>
          </c:marker>
          <c:cat>
            <c:strRef>
              <c:f>'GLP-1 RA T2DM-CKD by OVERALL'!$D$46:$K$46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OVERALL'!$D$47:$K$47</c:f>
              <c:numCache>
                <c:formatCode>General</c:formatCode>
                <c:ptCount val="8"/>
                <c:pt idx="0">
                  <c:v>5.47</c:v>
                </c:pt>
                <c:pt idx="1">
                  <c:v>3.1</c:v>
                </c:pt>
                <c:pt idx="2">
                  <c:v>8.4499999999999993</c:v>
                </c:pt>
                <c:pt idx="3">
                  <c:v>14.23</c:v>
                </c:pt>
                <c:pt idx="4">
                  <c:v>18.45</c:v>
                </c:pt>
                <c:pt idx="5">
                  <c:v>23.46</c:v>
                </c:pt>
                <c:pt idx="6">
                  <c:v>28.58</c:v>
                </c:pt>
                <c:pt idx="7">
                  <c:v>36.64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4B-4E41-8FEB-282B7F1A2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239776"/>
        <c:axId val="527242656"/>
      </c:lineChart>
      <c:catAx>
        <c:axId val="52723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242656"/>
        <c:crosses val="autoZero"/>
        <c:auto val="1"/>
        <c:lblAlgn val="ctr"/>
        <c:lblOffset val="100"/>
        <c:noMultiLvlLbl val="0"/>
      </c:catAx>
      <c:valAx>
        <c:axId val="52724265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layout>
            <c:manualLayout>
              <c:xMode val="edge"/>
              <c:yMode val="edge"/>
              <c:x val="2.2222222222222222E-3"/>
              <c:y val="0.259101049868766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23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88013998250216E-2"/>
          <c:y val="0.10778477690288715"/>
          <c:w val="0.88623420822397203"/>
          <c:h val="0.68102559055118106"/>
        </c:manualLayout>
      </c:layout>
      <c:lineChart>
        <c:grouping val="standard"/>
        <c:varyColors val="0"/>
        <c:ser>
          <c:idx val="0"/>
          <c:order val="0"/>
          <c:tx>
            <c:strRef>
              <c:f>'GLP-1 RA T2DM-CKD by OVERALL'!$C$54</c:f>
              <c:strCache>
                <c:ptCount val="1"/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OVERALL'!$D$53:$K$53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OVERALL'!$D$54:$K$54</c:f>
              <c:numCache>
                <c:formatCode>General</c:formatCode>
                <c:ptCount val="8"/>
                <c:pt idx="0">
                  <c:v>6.26</c:v>
                </c:pt>
                <c:pt idx="1">
                  <c:v>3.54</c:v>
                </c:pt>
                <c:pt idx="2">
                  <c:v>8.6300000000000008</c:v>
                </c:pt>
                <c:pt idx="3">
                  <c:v>15.680000000000001</c:v>
                </c:pt>
                <c:pt idx="4">
                  <c:v>19.22</c:v>
                </c:pt>
                <c:pt idx="5">
                  <c:v>24.880000000000003</c:v>
                </c:pt>
                <c:pt idx="6">
                  <c:v>30.080000000000002</c:v>
                </c:pt>
                <c:pt idx="7">
                  <c:v>41.199999999999996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FD-4C38-AF40-CAA57089B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198496"/>
        <c:axId val="527193216"/>
      </c:lineChart>
      <c:catAx>
        <c:axId val="52719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193216"/>
        <c:crosses val="autoZero"/>
        <c:auto val="1"/>
        <c:lblAlgn val="ctr"/>
        <c:lblOffset val="100"/>
        <c:noMultiLvlLbl val="0"/>
      </c:catAx>
      <c:valAx>
        <c:axId val="52719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19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'GLP-1 RA T2DM-CKD by Age'!$B$55</c:f>
              <c:strCache>
                <c:ptCount val="1"/>
                <c:pt idx="0">
                  <c:v>18-29 years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Age'!$C$55:$J$55</c:f>
              <c:numCache>
                <c:formatCode>General</c:formatCode>
                <c:ptCount val="8"/>
                <c:pt idx="0">
                  <c:v>4.6500000000000004</c:v>
                </c:pt>
                <c:pt idx="2">
                  <c:v>6.51</c:v>
                </c:pt>
                <c:pt idx="3">
                  <c:v>13.49</c:v>
                </c:pt>
                <c:pt idx="4">
                  <c:v>14.07</c:v>
                </c:pt>
                <c:pt idx="5">
                  <c:v>20.27</c:v>
                </c:pt>
                <c:pt idx="6">
                  <c:v>21.33</c:v>
                </c:pt>
                <c:pt idx="7">
                  <c:v>36.26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63-4030-9834-B53356EFB4CA}"/>
            </c:ext>
          </c:extLst>
        </c:ser>
        <c:ser>
          <c:idx val="2"/>
          <c:order val="1"/>
          <c:tx>
            <c:strRef>
              <c:f>'GLP-1 RA T2DM-CKD by Age'!$B$56</c:f>
              <c:strCache>
                <c:ptCount val="1"/>
                <c:pt idx="0">
                  <c:v>30-39 years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Age'!$C$56:$J$56</c:f>
              <c:numCache>
                <c:formatCode>General</c:formatCode>
                <c:ptCount val="8"/>
                <c:pt idx="0">
                  <c:v>7.43</c:v>
                </c:pt>
                <c:pt idx="1">
                  <c:v>4.25</c:v>
                </c:pt>
                <c:pt idx="2">
                  <c:v>7.58</c:v>
                </c:pt>
                <c:pt idx="3">
                  <c:v>16.440000000000001</c:v>
                </c:pt>
                <c:pt idx="4">
                  <c:v>18.55</c:v>
                </c:pt>
                <c:pt idx="5">
                  <c:v>24.5</c:v>
                </c:pt>
                <c:pt idx="6">
                  <c:v>30.22</c:v>
                </c:pt>
                <c:pt idx="7">
                  <c:v>43.28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63-4030-9834-B53356EFB4CA}"/>
            </c:ext>
          </c:extLst>
        </c:ser>
        <c:ser>
          <c:idx val="3"/>
          <c:order val="2"/>
          <c:tx>
            <c:strRef>
              <c:f>'GLP-1 RA T2DM-CKD by Age'!$B$57</c:f>
              <c:strCache>
                <c:ptCount val="1"/>
                <c:pt idx="0">
                  <c:v>40-49 years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Age'!$C$57:$J$57</c:f>
              <c:numCache>
                <c:formatCode>General</c:formatCode>
                <c:ptCount val="8"/>
                <c:pt idx="0">
                  <c:v>6.81</c:v>
                </c:pt>
                <c:pt idx="1">
                  <c:v>3.85</c:v>
                </c:pt>
                <c:pt idx="2">
                  <c:v>11.85</c:v>
                </c:pt>
                <c:pt idx="3">
                  <c:v>18.649999999999999</c:v>
                </c:pt>
                <c:pt idx="4">
                  <c:v>23.27</c:v>
                </c:pt>
                <c:pt idx="5">
                  <c:v>28.59</c:v>
                </c:pt>
                <c:pt idx="6">
                  <c:v>33.6</c:v>
                </c:pt>
                <c:pt idx="7">
                  <c:v>45.61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63-4030-9834-B53356EFB4CA}"/>
            </c:ext>
          </c:extLst>
        </c:ser>
        <c:ser>
          <c:idx val="4"/>
          <c:order val="3"/>
          <c:tx>
            <c:strRef>
              <c:f>'GLP-1 RA T2DM-CKD by Age'!$B$58</c:f>
              <c:strCache>
                <c:ptCount val="1"/>
                <c:pt idx="0">
                  <c:v>50-59 years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Age'!$C$58:$J$58</c:f>
              <c:numCache>
                <c:formatCode>General</c:formatCode>
                <c:ptCount val="8"/>
                <c:pt idx="0">
                  <c:v>6.74</c:v>
                </c:pt>
                <c:pt idx="1">
                  <c:v>4.08</c:v>
                </c:pt>
                <c:pt idx="2">
                  <c:v>10.48</c:v>
                </c:pt>
                <c:pt idx="3">
                  <c:v>17.37</c:v>
                </c:pt>
                <c:pt idx="4">
                  <c:v>22.38</c:v>
                </c:pt>
                <c:pt idx="5">
                  <c:v>28.37</c:v>
                </c:pt>
                <c:pt idx="6">
                  <c:v>34.35</c:v>
                </c:pt>
                <c:pt idx="7">
                  <c:v>45.75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63-4030-9834-B53356EFB4CA}"/>
            </c:ext>
          </c:extLst>
        </c:ser>
        <c:ser>
          <c:idx val="5"/>
          <c:order val="4"/>
          <c:tx>
            <c:strRef>
              <c:f>'GLP-1 RA T2DM-CKD by Age'!$B$59</c:f>
              <c:strCache>
                <c:ptCount val="1"/>
                <c:pt idx="0">
                  <c:v>60-69 years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Age'!$C$59:$J$59</c:f>
              <c:numCache>
                <c:formatCode>General</c:formatCode>
                <c:ptCount val="8"/>
                <c:pt idx="0">
                  <c:v>6.8</c:v>
                </c:pt>
                <c:pt idx="1">
                  <c:v>3.68</c:v>
                </c:pt>
                <c:pt idx="2">
                  <c:v>10.039999999999999</c:v>
                </c:pt>
                <c:pt idx="3">
                  <c:v>16.34</c:v>
                </c:pt>
                <c:pt idx="4">
                  <c:v>21.09</c:v>
                </c:pt>
                <c:pt idx="5">
                  <c:v>26.46</c:v>
                </c:pt>
                <c:pt idx="6">
                  <c:v>32.17</c:v>
                </c:pt>
                <c:pt idx="7">
                  <c:v>40.299999999999997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63-4030-9834-B53356EFB4CA}"/>
            </c:ext>
          </c:extLst>
        </c:ser>
        <c:ser>
          <c:idx val="6"/>
          <c:order val="5"/>
          <c:tx>
            <c:strRef>
              <c:f>'GLP-1 RA T2DM-CKD by Age'!$B$60</c:f>
              <c:strCache>
                <c:ptCount val="1"/>
                <c:pt idx="0">
                  <c:v>70+ years</c:v>
                </c:pt>
              </c:strCache>
            </c:strRef>
          </c:tx>
          <c:spPr>
            <a:ln w="444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Age'!$C$60:$J$60</c:f>
              <c:numCache>
                <c:formatCode>General</c:formatCode>
                <c:ptCount val="8"/>
                <c:pt idx="0">
                  <c:v>2.35</c:v>
                </c:pt>
                <c:pt idx="1">
                  <c:v>1.41</c:v>
                </c:pt>
                <c:pt idx="2">
                  <c:v>4.24</c:v>
                </c:pt>
                <c:pt idx="3">
                  <c:v>8.2799999999999994</c:v>
                </c:pt>
                <c:pt idx="4">
                  <c:v>11.73</c:v>
                </c:pt>
                <c:pt idx="5">
                  <c:v>15.76</c:v>
                </c:pt>
                <c:pt idx="6">
                  <c:v>20.25</c:v>
                </c:pt>
                <c:pt idx="7">
                  <c:v>25.55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D63-4030-9834-B53356EFB4CA}"/>
            </c:ext>
          </c:extLst>
        </c:ser>
        <c:ser>
          <c:idx val="0"/>
          <c:order val="6"/>
          <c:tx>
            <c:strRef>
              <c:f>'GLP-1 RA T2DM-CKD by Age'!$B$54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Age'!$C$53:$J$53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Age'!$C$54:$J$54</c:f>
              <c:numCache>
                <c:formatCode>General</c:formatCode>
                <c:ptCount val="8"/>
                <c:pt idx="0">
                  <c:v>5.47</c:v>
                </c:pt>
                <c:pt idx="1">
                  <c:v>3.1</c:v>
                </c:pt>
                <c:pt idx="2">
                  <c:v>8.4499999999999993</c:v>
                </c:pt>
                <c:pt idx="3">
                  <c:v>14.23</c:v>
                </c:pt>
                <c:pt idx="4">
                  <c:v>18.45</c:v>
                </c:pt>
                <c:pt idx="5">
                  <c:v>23.46</c:v>
                </c:pt>
                <c:pt idx="6">
                  <c:v>28.58</c:v>
                </c:pt>
                <c:pt idx="7">
                  <c:v>36.64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D63-4030-9834-B53356EFB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3895552"/>
        <c:axId val="513896032"/>
      </c:lineChart>
      <c:catAx>
        <c:axId val="51389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96032"/>
        <c:crosses val="autoZero"/>
        <c:auto val="1"/>
        <c:lblAlgn val="ctr"/>
        <c:lblOffset val="100"/>
        <c:noMultiLvlLbl val="0"/>
      </c:catAx>
      <c:valAx>
        <c:axId val="51389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</a:t>
                </a:r>
                <a:r>
                  <a:rPr lang="en-US" baseline="0" dirty="0"/>
                  <a:t> Use</a:t>
                </a:r>
                <a:r>
                  <a:rPr lang="en-US" dirty="0"/>
                  <a:t>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9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65879265091865E-2"/>
          <c:y val="0.79304418197725279"/>
          <c:w val="0.91993490813648293"/>
          <c:h val="0.19028915135608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'GLP-1 RA T2DM-CKD by Sex'!$B$44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Sex'!$C$42:$J$42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Sex'!$C$44:$J$44</c:f>
              <c:numCache>
                <c:formatCode>General</c:formatCode>
                <c:ptCount val="8"/>
                <c:pt idx="0">
                  <c:v>5.73</c:v>
                </c:pt>
                <c:pt idx="1">
                  <c:v>3.32</c:v>
                </c:pt>
                <c:pt idx="2">
                  <c:v>8.5</c:v>
                </c:pt>
                <c:pt idx="3">
                  <c:v>14.42</c:v>
                </c:pt>
                <c:pt idx="4">
                  <c:v>18.48</c:v>
                </c:pt>
                <c:pt idx="5">
                  <c:v>23.43</c:v>
                </c:pt>
                <c:pt idx="6">
                  <c:v>28.77</c:v>
                </c:pt>
                <c:pt idx="7">
                  <c:v>37.49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A5-4E5B-A681-50D2E09558D6}"/>
            </c:ext>
          </c:extLst>
        </c:ser>
        <c:ser>
          <c:idx val="2"/>
          <c:order val="1"/>
          <c:tx>
            <c:strRef>
              <c:f>'GLP-1 RA T2DM-CKD by Sex'!$B$45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Sex'!$C$42:$J$42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Sex'!$C$45:$J$45</c:f>
              <c:numCache>
                <c:formatCode>General</c:formatCode>
                <c:ptCount val="8"/>
                <c:pt idx="0">
                  <c:v>5.25</c:v>
                </c:pt>
                <c:pt idx="1">
                  <c:v>2.91</c:v>
                </c:pt>
                <c:pt idx="2">
                  <c:v>8.41</c:v>
                </c:pt>
                <c:pt idx="3">
                  <c:v>14.07</c:v>
                </c:pt>
                <c:pt idx="4">
                  <c:v>18.420000000000002</c:v>
                </c:pt>
                <c:pt idx="5">
                  <c:v>23.48</c:v>
                </c:pt>
                <c:pt idx="6">
                  <c:v>28.42</c:v>
                </c:pt>
                <c:pt idx="7">
                  <c:v>35.89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A5-4E5B-A681-50D2E09558D6}"/>
            </c:ext>
          </c:extLst>
        </c:ser>
        <c:ser>
          <c:idx val="0"/>
          <c:order val="2"/>
          <c:tx>
            <c:strRef>
              <c:f>'GLP-1 RA T2DM-CKD by Sex'!$B$43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Sex'!$C$42:$J$42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Sex'!$C$43:$J$43</c:f>
              <c:numCache>
                <c:formatCode>General</c:formatCode>
                <c:ptCount val="8"/>
                <c:pt idx="0">
                  <c:v>5.47</c:v>
                </c:pt>
                <c:pt idx="1">
                  <c:v>3.1</c:v>
                </c:pt>
                <c:pt idx="2">
                  <c:v>8.4499999999999993</c:v>
                </c:pt>
                <c:pt idx="3">
                  <c:v>14.23</c:v>
                </c:pt>
                <c:pt idx="4">
                  <c:v>18.45</c:v>
                </c:pt>
                <c:pt idx="5">
                  <c:v>23.46</c:v>
                </c:pt>
                <c:pt idx="6">
                  <c:v>28.58</c:v>
                </c:pt>
                <c:pt idx="7">
                  <c:v>36.64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A5-4E5B-A681-50D2E0955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5491456"/>
        <c:axId val="1115492416"/>
      </c:lineChart>
      <c:catAx>
        <c:axId val="11154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492416"/>
        <c:crosses val="autoZero"/>
        <c:auto val="1"/>
        <c:lblAlgn val="ctr"/>
        <c:lblOffset val="100"/>
        <c:noMultiLvlLbl val="0"/>
      </c:catAx>
      <c:valAx>
        <c:axId val="11154924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49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'GLP-1 RA T2DM-CKD by Sex'!$B$52</c:f>
              <c:strCache>
                <c:ptCount val="1"/>
                <c:pt idx="0">
                  <c:v>Male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Sex'!$C$49:$J$49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Sex'!$C$52:$J$52</c:f>
              <c:numCache>
                <c:formatCode>0.00</c:formatCode>
                <c:ptCount val="8"/>
                <c:pt idx="0">
                  <c:v>4.6612</c:v>
                </c:pt>
                <c:pt idx="1">
                  <c:v>2.7147399999999999</c:v>
                </c:pt>
                <c:pt idx="2">
                  <c:v>7.1397000000000004</c:v>
                </c:pt>
                <c:pt idx="3">
                  <c:v>13.561500000000001</c:v>
                </c:pt>
                <c:pt idx="4">
                  <c:v>16.560400000000001</c:v>
                </c:pt>
                <c:pt idx="5">
                  <c:v>22.050799999999999</c:v>
                </c:pt>
                <c:pt idx="6">
                  <c:v>27.285299999999999</c:v>
                </c:pt>
                <c:pt idx="7">
                  <c:v>37.464100000000002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25-412F-834C-DB2C54258A6C}"/>
            </c:ext>
          </c:extLst>
        </c:ser>
        <c:ser>
          <c:idx val="1"/>
          <c:order val="1"/>
          <c:tx>
            <c:strRef>
              <c:f>'GLP-1 RA T2DM-CKD by Sex'!$B$51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Sex'!$C$49:$J$49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Sex'!$C$51:$J$51</c:f>
              <c:numCache>
                <c:formatCode>0.00</c:formatCode>
                <c:ptCount val="8"/>
                <c:pt idx="0">
                  <c:v>7.2663900000000003</c:v>
                </c:pt>
                <c:pt idx="1">
                  <c:v>4.0869200000000001</c:v>
                </c:pt>
                <c:pt idx="2">
                  <c:v>9.50474</c:v>
                </c:pt>
                <c:pt idx="3">
                  <c:v>16.9849</c:v>
                </c:pt>
                <c:pt idx="4">
                  <c:v>20.842600000000001</c:v>
                </c:pt>
                <c:pt idx="5">
                  <c:v>26.6983</c:v>
                </c:pt>
                <c:pt idx="6">
                  <c:v>32.044800000000002</c:v>
                </c:pt>
                <c:pt idx="7">
                  <c:v>43.744199999999999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25-412F-834C-DB2C54258A6C}"/>
            </c:ext>
          </c:extLst>
        </c:ser>
        <c:ser>
          <c:idx val="0"/>
          <c:order val="2"/>
          <c:tx>
            <c:strRef>
              <c:f>'GLP-1 RA T2DM-CKD by Sex'!$B$50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Sex'!$C$49:$J$49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Sex'!$C$50:$J$50</c:f>
              <c:numCache>
                <c:formatCode>General</c:formatCode>
                <c:ptCount val="8"/>
                <c:pt idx="0">
                  <c:v>6.26</c:v>
                </c:pt>
                <c:pt idx="1">
                  <c:v>3.54</c:v>
                </c:pt>
                <c:pt idx="2">
                  <c:v>8.6300000000000008</c:v>
                </c:pt>
                <c:pt idx="3">
                  <c:v>15.680000000000001</c:v>
                </c:pt>
                <c:pt idx="4">
                  <c:v>19.22</c:v>
                </c:pt>
                <c:pt idx="5">
                  <c:v>24.880000000000003</c:v>
                </c:pt>
                <c:pt idx="6">
                  <c:v>30.080000000000002</c:v>
                </c:pt>
                <c:pt idx="7">
                  <c:v>41.199999999999996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25-412F-834C-DB2C54258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2304928"/>
        <c:axId val="1232315008"/>
      </c:lineChart>
      <c:catAx>
        <c:axId val="123230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315008"/>
        <c:crosses val="autoZero"/>
        <c:auto val="1"/>
        <c:lblAlgn val="ctr"/>
        <c:lblOffset val="100"/>
        <c:noMultiLvlLbl val="0"/>
      </c:catAx>
      <c:valAx>
        <c:axId val="123231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3049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3891666666666669"/>
        </c:manualLayout>
      </c:layout>
      <c:lineChart>
        <c:grouping val="standard"/>
        <c:varyColors val="0"/>
        <c:ser>
          <c:idx val="4"/>
          <c:order val="0"/>
          <c:tx>
            <c:strRef>
              <c:f>'GLP-1 RA T2DM-CKD by Race'!$B$74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'GLP-1 RA T2DM-CKD by Race'!$C$69:$J$69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Race'!$C$74:$J$74</c:f>
              <c:numCache>
                <c:formatCode>General</c:formatCode>
                <c:ptCount val="8"/>
                <c:pt idx="0">
                  <c:v>6.43</c:v>
                </c:pt>
                <c:pt idx="1">
                  <c:v>3.68</c:v>
                </c:pt>
                <c:pt idx="2">
                  <c:v>9.8000000000000007</c:v>
                </c:pt>
                <c:pt idx="3">
                  <c:v>16.059999999999999</c:v>
                </c:pt>
                <c:pt idx="4">
                  <c:v>20.29</c:v>
                </c:pt>
                <c:pt idx="5">
                  <c:v>26</c:v>
                </c:pt>
                <c:pt idx="6">
                  <c:v>30.99</c:v>
                </c:pt>
                <c:pt idx="7">
                  <c:v>38.86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41-4CE5-A77C-9F078DB7FC57}"/>
            </c:ext>
          </c:extLst>
        </c:ser>
        <c:ser>
          <c:idx val="2"/>
          <c:order val="1"/>
          <c:tx>
            <c:strRef>
              <c:f>'GLP-1 RA T2DM-CKD by Race'!$B$72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Race'!$C$69:$J$69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Race'!$C$72:$J$72</c:f>
              <c:numCache>
                <c:formatCode>General</c:formatCode>
                <c:ptCount val="8"/>
                <c:pt idx="0">
                  <c:v>5.13</c:v>
                </c:pt>
                <c:pt idx="1">
                  <c:v>2.67</c:v>
                </c:pt>
                <c:pt idx="2">
                  <c:v>8.2100000000000009</c:v>
                </c:pt>
                <c:pt idx="3">
                  <c:v>13.56</c:v>
                </c:pt>
                <c:pt idx="4">
                  <c:v>17.43</c:v>
                </c:pt>
                <c:pt idx="5">
                  <c:v>21.96</c:v>
                </c:pt>
                <c:pt idx="6">
                  <c:v>26.95</c:v>
                </c:pt>
                <c:pt idx="7">
                  <c:v>34.67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41-4CE5-A77C-9F078DB7FC57}"/>
            </c:ext>
          </c:extLst>
        </c:ser>
        <c:ser>
          <c:idx val="1"/>
          <c:order val="2"/>
          <c:tx>
            <c:strRef>
              <c:f>'GLP-1 RA T2DM-CKD by Race'!$B$71</c:f>
              <c:strCache>
                <c:ptCount val="1"/>
                <c:pt idx="0">
                  <c:v>Asian American/Pacific Islander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Race'!$C$69:$J$69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Race'!$C$71:$J$71</c:f>
              <c:numCache>
                <c:formatCode>General</c:formatCode>
                <c:ptCount val="8"/>
                <c:pt idx="0">
                  <c:v>4.49</c:v>
                </c:pt>
                <c:pt idx="1">
                  <c:v>2.2599999999999998</c:v>
                </c:pt>
                <c:pt idx="2">
                  <c:v>6.11</c:v>
                </c:pt>
                <c:pt idx="3">
                  <c:v>11.01</c:v>
                </c:pt>
                <c:pt idx="4">
                  <c:v>14.33</c:v>
                </c:pt>
                <c:pt idx="5">
                  <c:v>18.21</c:v>
                </c:pt>
                <c:pt idx="6">
                  <c:v>22.75</c:v>
                </c:pt>
                <c:pt idx="7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41-4CE5-A77C-9F078DB7FC57}"/>
            </c:ext>
          </c:extLst>
        </c:ser>
        <c:ser>
          <c:idx val="3"/>
          <c:order val="3"/>
          <c:tx>
            <c:strRef>
              <c:f>'GLP-1 RA T2DM-CKD by Race'!$B$73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'GLP-1 RA T2DM-CKD by Race'!$C$69:$J$69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Race'!$C$73:$J$73</c:f>
              <c:numCache>
                <c:formatCode>General</c:formatCode>
                <c:ptCount val="8"/>
                <c:pt idx="0">
                  <c:v>8.39</c:v>
                </c:pt>
                <c:pt idx="1">
                  <c:v>4.26</c:v>
                </c:pt>
                <c:pt idx="2">
                  <c:v>10.84</c:v>
                </c:pt>
                <c:pt idx="3">
                  <c:v>15.64</c:v>
                </c:pt>
                <c:pt idx="4">
                  <c:v>19.16</c:v>
                </c:pt>
                <c:pt idx="5">
                  <c:v>26.2</c:v>
                </c:pt>
                <c:pt idx="6">
                  <c:v>30.1</c:v>
                </c:pt>
                <c:pt idx="7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41-4CE5-A77C-9F078DB7FC57}"/>
            </c:ext>
          </c:extLst>
        </c:ser>
        <c:ser>
          <c:idx val="5"/>
          <c:order val="4"/>
          <c:tx>
            <c:strRef>
              <c:f>'GLP-1 RA T2DM-CKD by Race'!$B$75</c:f>
              <c:strCache>
                <c:ptCount val="1"/>
                <c:pt idx="0">
                  <c:v>Other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'GLP-1 RA T2DM-CKD by Race'!$C$69:$J$69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Race'!$C$75:$J$75</c:f>
              <c:numCache>
                <c:formatCode>General</c:formatCode>
                <c:ptCount val="8"/>
                <c:pt idx="0">
                  <c:v>4.95</c:v>
                </c:pt>
                <c:pt idx="1">
                  <c:v>3.04</c:v>
                </c:pt>
                <c:pt idx="2">
                  <c:v>7.89</c:v>
                </c:pt>
                <c:pt idx="3">
                  <c:v>15.16</c:v>
                </c:pt>
                <c:pt idx="4">
                  <c:v>20.72</c:v>
                </c:pt>
                <c:pt idx="5">
                  <c:v>25.14</c:v>
                </c:pt>
                <c:pt idx="6">
                  <c:v>29.14</c:v>
                </c:pt>
                <c:pt idx="7">
                  <c:v>38.29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541-4CE5-A77C-9F078DB7FC57}"/>
            </c:ext>
          </c:extLst>
        </c:ser>
        <c:ser>
          <c:idx val="0"/>
          <c:order val="5"/>
          <c:tx>
            <c:strRef>
              <c:f>'GLP-1 RA T2DM-CKD by Race'!$B$70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Race'!$C$69:$J$69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Race'!$C$70:$J$70</c:f>
              <c:numCache>
                <c:formatCode>General</c:formatCode>
                <c:ptCount val="8"/>
                <c:pt idx="0">
                  <c:v>5.47</c:v>
                </c:pt>
                <c:pt idx="1">
                  <c:v>3.1</c:v>
                </c:pt>
                <c:pt idx="2">
                  <c:v>8.4499999999999993</c:v>
                </c:pt>
                <c:pt idx="3">
                  <c:v>14.23</c:v>
                </c:pt>
                <c:pt idx="4">
                  <c:v>18.45</c:v>
                </c:pt>
                <c:pt idx="5">
                  <c:v>23.46</c:v>
                </c:pt>
                <c:pt idx="6">
                  <c:v>28.58</c:v>
                </c:pt>
                <c:pt idx="7">
                  <c:v>36.64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541-4CE5-A77C-9F078DB7F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996500437445319E-3"/>
          <c:y val="0.7356023622047243"/>
          <c:w val="0.99448958880139982"/>
          <c:h val="0.264397637795275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4447222222222211"/>
        </c:manualLayout>
      </c:layout>
      <c:lineChart>
        <c:grouping val="standard"/>
        <c:varyColors val="0"/>
        <c:ser>
          <c:idx val="4"/>
          <c:order val="0"/>
          <c:tx>
            <c:strRef>
              <c:f>'GLP-1 RA T2DM-CKD by Race'!$B$86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'GLP-1 RA T2DM-CKD by Race'!$C$81:$J$81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Race'!$C$86:$J$86</c:f>
              <c:numCache>
                <c:formatCode>0.00</c:formatCode>
                <c:ptCount val="8"/>
                <c:pt idx="0">
                  <c:v>6.5468700000000002</c:v>
                </c:pt>
                <c:pt idx="1">
                  <c:v>3.8936799999999998</c:v>
                </c:pt>
                <c:pt idx="2">
                  <c:v>9.2022499999999994</c:v>
                </c:pt>
                <c:pt idx="3">
                  <c:v>16.305900000000001</c:v>
                </c:pt>
                <c:pt idx="4">
                  <c:v>19.895</c:v>
                </c:pt>
                <c:pt idx="5">
                  <c:v>27.077400000000001</c:v>
                </c:pt>
                <c:pt idx="6">
                  <c:v>31.890899999999998</c:v>
                </c:pt>
                <c:pt idx="7">
                  <c:v>44.235100000000003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07-47E4-99A7-7CE6919AB74F}"/>
            </c:ext>
          </c:extLst>
        </c:ser>
        <c:ser>
          <c:idx val="2"/>
          <c:order val="1"/>
          <c:tx>
            <c:strRef>
              <c:f>'GLP-1 RA T2DM-CKD by Race'!$B$84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Race'!$C$81:$J$81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Race'!$C$84:$J$84</c:f>
              <c:numCache>
                <c:formatCode>0.00</c:formatCode>
                <c:ptCount val="8"/>
                <c:pt idx="0">
                  <c:v>5.7816099999999997</c:v>
                </c:pt>
                <c:pt idx="1">
                  <c:v>3.22559</c:v>
                </c:pt>
                <c:pt idx="2">
                  <c:v>8.5901700000000005</c:v>
                </c:pt>
                <c:pt idx="3">
                  <c:v>13.839499999999999</c:v>
                </c:pt>
                <c:pt idx="4">
                  <c:v>17.189499999999999</c:v>
                </c:pt>
                <c:pt idx="5">
                  <c:v>22.951699999999999</c:v>
                </c:pt>
                <c:pt idx="6">
                  <c:v>27.229399999999998</c:v>
                </c:pt>
                <c:pt idx="7">
                  <c:v>35.9465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07-47E4-99A7-7CE6919AB74F}"/>
            </c:ext>
          </c:extLst>
        </c:ser>
        <c:ser>
          <c:idx val="1"/>
          <c:order val="2"/>
          <c:tx>
            <c:strRef>
              <c:f>'GLP-1 RA T2DM-CKD by Race'!$B$83</c:f>
              <c:strCache>
                <c:ptCount val="1"/>
                <c:pt idx="0">
                  <c:v>Asian American/Pacific Islander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Race'!$C$81:$J$81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Race'!$C$83:$J$83</c:f>
              <c:numCache>
                <c:formatCode>0.00</c:formatCode>
                <c:ptCount val="8"/>
                <c:pt idx="0">
                  <c:v>5.82606</c:v>
                </c:pt>
                <c:pt idx="1">
                  <c:v>3.1646399999999999</c:v>
                </c:pt>
                <c:pt idx="2">
                  <c:v>6.7598200000000004</c:v>
                </c:pt>
                <c:pt idx="3">
                  <c:v>14.888400000000001</c:v>
                </c:pt>
                <c:pt idx="4">
                  <c:v>17.014099999999999</c:v>
                </c:pt>
                <c:pt idx="5">
                  <c:v>20.0899</c:v>
                </c:pt>
                <c:pt idx="6">
                  <c:v>24.479500000000002</c:v>
                </c:pt>
                <c:pt idx="7">
                  <c:v>36.494100000000003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507-47E4-99A7-7CE6919AB74F}"/>
            </c:ext>
          </c:extLst>
        </c:ser>
        <c:ser>
          <c:idx val="3"/>
          <c:order val="3"/>
          <c:tx>
            <c:strRef>
              <c:f>'GLP-1 RA T2DM-CKD by Race'!$B$85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'GLP-1 RA T2DM-CKD by Race'!$C$81:$J$81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Race'!$C$85:$J$85</c:f>
              <c:numCache>
                <c:formatCode>0.00</c:formatCode>
                <c:ptCount val="8"/>
                <c:pt idx="0">
                  <c:v>7.3167</c:v>
                </c:pt>
                <c:pt idx="1">
                  <c:v>2.8334700000000002</c:v>
                </c:pt>
                <c:pt idx="2">
                  <c:v>9.9185800000000004</c:v>
                </c:pt>
                <c:pt idx="3">
                  <c:v>14.7986</c:v>
                </c:pt>
                <c:pt idx="4">
                  <c:v>23.290500000000002</c:v>
                </c:pt>
                <c:pt idx="5">
                  <c:v>24.599399999999999</c:v>
                </c:pt>
                <c:pt idx="6">
                  <c:v>29.173300000000001</c:v>
                </c:pt>
                <c:pt idx="7">
                  <c:v>42.227499999999999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07-47E4-99A7-7CE6919AB74F}"/>
            </c:ext>
          </c:extLst>
        </c:ser>
        <c:ser>
          <c:idx val="5"/>
          <c:order val="4"/>
          <c:tx>
            <c:strRef>
              <c:f>'GLP-1 RA T2DM-CKD by Race'!$B$87</c:f>
              <c:strCache>
                <c:ptCount val="1"/>
                <c:pt idx="0">
                  <c:v>Other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'GLP-1 RA T2DM-CKD by Race'!$C$81:$J$81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Race'!$C$87:$J$87</c:f>
              <c:numCache>
                <c:formatCode>0.00</c:formatCode>
                <c:ptCount val="8"/>
                <c:pt idx="0">
                  <c:v>6.9494600000000002</c:v>
                </c:pt>
                <c:pt idx="1">
                  <c:v>1.6070800000000001</c:v>
                </c:pt>
                <c:pt idx="2">
                  <c:v>5.9013499999999999</c:v>
                </c:pt>
                <c:pt idx="3">
                  <c:v>13.649699999999999</c:v>
                </c:pt>
                <c:pt idx="4">
                  <c:v>16.531099999999999</c:v>
                </c:pt>
                <c:pt idx="5">
                  <c:v>20.2834</c:v>
                </c:pt>
                <c:pt idx="6">
                  <c:v>30.2776</c:v>
                </c:pt>
                <c:pt idx="7">
                  <c:v>34.713799999999999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507-47E4-99A7-7CE6919AB74F}"/>
            </c:ext>
          </c:extLst>
        </c:ser>
        <c:ser>
          <c:idx val="0"/>
          <c:order val="5"/>
          <c:tx>
            <c:strRef>
              <c:f>'GLP-1 RA T2DM-CKD by Race'!$B$82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Race'!$C$81:$J$81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Race'!$C$82:$J$82</c:f>
              <c:numCache>
                <c:formatCode>General</c:formatCode>
                <c:ptCount val="8"/>
                <c:pt idx="0">
                  <c:v>6.26</c:v>
                </c:pt>
                <c:pt idx="1">
                  <c:v>3.54</c:v>
                </c:pt>
                <c:pt idx="2">
                  <c:v>8.6300000000000008</c:v>
                </c:pt>
                <c:pt idx="3">
                  <c:v>15.680000000000001</c:v>
                </c:pt>
                <c:pt idx="4">
                  <c:v>19.22</c:v>
                </c:pt>
                <c:pt idx="5">
                  <c:v>24.880000000000003</c:v>
                </c:pt>
                <c:pt idx="6">
                  <c:v>30.080000000000002</c:v>
                </c:pt>
                <c:pt idx="7">
                  <c:v>41.199999999999996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507-47E4-99A7-7CE6919AB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996500437445319E-3"/>
          <c:y val="0.7550468066491689"/>
          <c:w val="0.99337847769028886"/>
          <c:h val="0.244953193350831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'GLP-1 RA T2DM-CKD by CKD Stage'!$B$65</c:f>
              <c:strCache>
                <c:ptCount val="1"/>
                <c:pt idx="0">
                  <c:v>CKD Stage 1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'GLP-1 RA T2DM-CKD by CKD Stage'!$C$63:$J$63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Stage'!$C$65:$J$65</c:f>
              <c:numCache>
                <c:formatCode>General</c:formatCode>
                <c:ptCount val="8"/>
                <c:pt idx="0">
                  <c:v>5.98</c:v>
                </c:pt>
                <c:pt idx="1">
                  <c:v>3.24</c:v>
                </c:pt>
                <c:pt idx="2">
                  <c:v>9.43</c:v>
                </c:pt>
                <c:pt idx="3">
                  <c:v>15.5</c:v>
                </c:pt>
                <c:pt idx="4">
                  <c:v>19.690000000000001</c:v>
                </c:pt>
                <c:pt idx="5">
                  <c:v>25.58</c:v>
                </c:pt>
                <c:pt idx="6">
                  <c:v>31.57</c:v>
                </c:pt>
                <c:pt idx="7">
                  <c:v>39.31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1D-4089-B948-C530EDEA5942}"/>
            </c:ext>
          </c:extLst>
        </c:ser>
        <c:ser>
          <c:idx val="2"/>
          <c:order val="1"/>
          <c:tx>
            <c:strRef>
              <c:f>'GLP-1 RA T2DM-CKD by CKD Stage'!$B$66</c:f>
              <c:strCache>
                <c:ptCount val="1"/>
                <c:pt idx="0">
                  <c:v>CKD Stage 2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CKD Stage'!$C$63:$J$63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Stage'!$C$66:$J$66</c:f>
              <c:numCache>
                <c:formatCode>General</c:formatCode>
                <c:ptCount val="8"/>
                <c:pt idx="0">
                  <c:v>4.74</c:v>
                </c:pt>
                <c:pt idx="1">
                  <c:v>2.86</c:v>
                </c:pt>
                <c:pt idx="2">
                  <c:v>7.82</c:v>
                </c:pt>
                <c:pt idx="3">
                  <c:v>13.46</c:v>
                </c:pt>
                <c:pt idx="4">
                  <c:v>17.16</c:v>
                </c:pt>
                <c:pt idx="5">
                  <c:v>21.44</c:v>
                </c:pt>
                <c:pt idx="6">
                  <c:v>25.93</c:v>
                </c:pt>
                <c:pt idx="7">
                  <c:v>33.9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1D-4089-B948-C530EDEA5942}"/>
            </c:ext>
          </c:extLst>
        </c:ser>
        <c:ser>
          <c:idx val="1"/>
          <c:order val="2"/>
          <c:tx>
            <c:strRef>
              <c:f>'GLP-1 RA T2DM-CKD by CKD Stage'!$B$67</c:f>
              <c:strCache>
                <c:ptCount val="1"/>
                <c:pt idx="0">
                  <c:v>CKD Stage 3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CKD Stage'!$C$63:$J$63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Stage'!$C$67:$J$67</c:f>
              <c:numCache>
                <c:formatCode>General</c:formatCode>
                <c:ptCount val="8"/>
                <c:pt idx="0">
                  <c:v>4.32</c:v>
                </c:pt>
                <c:pt idx="1">
                  <c:v>2.37</c:v>
                </c:pt>
                <c:pt idx="2">
                  <c:v>6.97</c:v>
                </c:pt>
                <c:pt idx="3">
                  <c:v>12.3</c:v>
                </c:pt>
                <c:pt idx="4">
                  <c:v>16.34</c:v>
                </c:pt>
                <c:pt idx="5">
                  <c:v>20.89</c:v>
                </c:pt>
                <c:pt idx="6">
                  <c:v>25.27</c:v>
                </c:pt>
                <c:pt idx="7">
                  <c:v>31.3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1D-4089-B948-C530EDEA5942}"/>
            </c:ext>
          </c:extLst>
        </c:ser>
        <c:ser>
          <c:idx val="3"/>
          <c:order val="3"/>
          <c:tx>
            <c:strRef>
              <c:f>'GLP-1 RA T2DM-CKD by CKD Stage'!$B$68</c:f>
              <c:strCache>
                <c:ptCount val="1"/>
                <c:pt idx="0">
                  <c:v>CKD Stage 4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'GLP-1 RA T2DM-CKD by CKD Stage'!$C$63:$J$63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Stage'!$C$68:$J$68</c:f>
              <c:numCache>
                <c:formatCode>General</c:formatCode>
                <c:ptCount val="8"/>
                <c:pt idx="0">
                  <c:v>1.86</c:v>
                </c:pt>
                <c:pt idx="1">
                  <c:v>1.95</c:v>
                </c:pt>
                <c:pt idx="2">
                  <c:v>4.7300000000000004</c:v>
                </c:pt>
                <c:pt idx="3">
                  <c:v>8.69</c:v>
                </c:pt>
                <c:pt idx="4">
                  <c:v>14.88</c:v>
                </c:pt>
                <c:pt idx="5">
                  <c:v>20.56</c:v>
                </c:pt>
                <c:pt idx="6">
                  <c:v>23.56</c:v>
                </c:pt>
                <c:pt idx="7">
                  <c:v>31.79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1D-4089-B948-C530EDEA5942}"/>
            </c:ext>
          </c:extLst>
        </c:ser>
        <c:ser>
          <c:idx val="5"/>
          <c:order val="4"/>
          <c:tx>
            <c:strRef>
              <c:f>'GLP-1 RA T2DM-CKD by CKD Stage'!$B$69</c:f>
              <c:strCache>
                <c:ptCount val="1"/>
                <c:pt idx="0">
                  <c:v>CKD Stage 5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'GLP-1 RA T2DM-CKD by CKD Stage'!$C$63:$J$63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Stage'!$C$69:$J$69</c:f>
              <c:numCache>
                <c:formatCode>General</c:formatCode>
                <c:ptCount val="8"/>
                <c:pt idx="4">
                  <c:v>5.95</c:v>
                </c:pt>
                <c:pt idx="5">
                  <c:v>9.85</c:v>
                </c:pt>
                <c:pt idx="6">
                  <c:v>16.600000000000001</c:v>
                </c:pt>
                <c:pt idx="7">
                  <c:v>20.420000000000002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21D-4089-B948-C530EDEA5942}"/>
            </c:ext>
          </c:extLst>
        </c:ser>
        <c:ser>
          <c:idx val="0"/>
          <c:order val="5"/>
          <c:tx>
            <c:strRef>
              <c:f>'GLP-1 RA T2DM-CKD by CKD Stage'!$B$64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CKD Stage'!$C$63:$J$63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Stage'!$C$64:$J$64</c:f>
              <c:numCache>
                <c:formatCode>General</c:formatCode>
                <c:ptCount val="8"/>
                <c:pt idx="0">
                  <c:v>5.47</c:v>
                </c:pt>
                <c:pt idx="1">
                  <c:v>3.1</c:v>
                </c:pt>
                <c:pt idx="2">
                  <c:v>8.4499999999999993</c:v>
                </c:pt>
                <c:pt idx="3">
                  <c:v>14.23</c:v>
                </c:pt>
                <c:pt idx="4">
                  <c:v>18.45</c:v>
                </c:pt>
                <c:pt idx="5">
                  <c:v>23.46</c:v>
                </c:pt>
                <c:pt idx="6">
                  <c:v>28.58</c:v>
                </c:pt>
                <c:pt idx="7">
                  <c:v>36.64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21D-4089-B948-C530EDEA5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270341207349124E-3"/>
          <c:y val="0.88610542432195971"/>
          <c:w val="0.99396806649168856"/>
          <c:h val="9.72279090113735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'GLP-1 RA T2DM-CKD by CKD Stage'!$B$77</c:f>
              <c:strCache>
                <c:ptCount val="1"/>
                <c:pt idx="0">
                  <c:v>CKD Stage 1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'GLP-1 RA T2DM-CKD by CKD Stage'!$C$75:$J$75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Stage'!$C$77:$J$77</c:f>
              <c:numCache>
                <c:formatCode>0.00</c:formatCode>
                <c:ptCount val="8"/>
                <c:pt idx="0">
                  <c:v>5.9479100000000003</c:v>
                </c:pt>
                <c:pt idx="1">
                  <c:v>3.2641100000000001</c:v>
                </c:pt>
                <c:pt idx="2">
                  <c:v>9.1113999999999997</c:v>
                </c:pt>
                <c:pt idx="3">
                  <c:v>15.9053</c:v>
                </c:pt>
                <c:pt idx="4">
                  <c:v>18.560099999999998</c:v>
                </c:pt>
                <c:pt idx="5">
                  <c:v>24.823699999999999</c:v>
                </c:pt>
                <c:pt idx="6">
                  <c:v>30.923300000000001</c:v>
                </c:pt>
                <c:pt idx="7">
                  <c:v>40.3523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08-4E3D-A3D5-A91CA1B0CACF}"/>
            </c:ext>
          </c:extLst>
        </c:ser>
        <c:ser>
          <c:idx val="2"/>
          <c:order val="1"/>
          <c:tx>
            <c:strRef>
              <c:f>'GLP-1 RA T2DM-CKD by CKD Stage'!$B$78</c:f>
              <c:strCache>
                <c:ptCount val="1"/>
                <c:pt idx="0">
                  <c:v>CKD Stage 2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'GLP-1 RA T2DM-CKD by CKD Stage'!$C$75:$J$75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Stage'!$C$78:$J$78</c:f>
              <c:numCache>
                <c:formatCode>0.00</c:formatCode>
                <c:ptCount val="8"/>
                <c:pt idx="0">
                  <c:v>4.5119499999999997</c:v>
                </c:pt>
                <c:pt idx="1">
                  <c:v>2.9916900000000002</c:v>
                </c:pt>
                <c:pt idx="2">
                  <c:v>6.8872</c:v>
                </c:pt>
                <c:pt idx="3">
                  <c:v>14.078900000000001</c:v>
                </c:pt>
                <c:pt idx="4">
                  <c:v>16.6677</c:v>
                </c:pt>
                <c:pt idx="5">
                  <c:v>22.0412</c:v>
                </c:pt>
                <c:pt idx="6">
                  <c:v>24.790500000000002</c:v>
                </c:pt>
                <c:pt idx="7">
                  <c:v>37.749600000000001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08-4E3D-A3D5-A91CA1B0CACF}"/>
            </c:ext>
          </c:extLst>
        </c:ser>
        <c:ser>
          <c:idx val="3"/>
          <c:order val="2"/>
          <c:tx>
            <c:strRef>
              <c:f>'GLP-1 RA T2DM-CKD by CKD Stage'!$B$79</c:f>
              <c:strCache>
                <c:ptCount val="1"/>
                <c:pt idx="0">
                  <c:v>CKD Stage 3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'GLP-1 RA T2DM-CKD by CKD Stage'!$C$75:$J$75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Stage'!$C$79:$J$79</c:f>
              <c:numCache>
                <c:formatCode>0.00</c:formatCode>
                <c:ptCount val="8"/>
                <c:pt idx="0">
                  <c:v>6.2674599999999998</c:v>
                </c:pt>
                <c:pt idx="1">
                  <c:v>3.5228000000000002</c:v>
                </c:pt>
                <c:pt idx="2">
                  <c:v>7.0392999999999999</c:v>
                </c:pt>
                <c:pt idx="3">
                  <c:v>13.0517</c:v>
                </c:pt>
                <c:pt idx="4">
                  <c:v>18.302299999999999</c:v>
                </c:pt>
                <c:pt idx="5">
                  <c:v>22.157</c:v>
                </c:pt>
                <c:pt idx="6">
                  <c:v>24.739899999999999</c:v>
                </c:pt>
                <c:pt idx="7">
                  <c:v>31.866399999999999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08-4E3D-A3D5-A91CA1B0CACF}"/>
            </c:ext>
          </c:extLst>
        </c:ser>
        <c:ser>
          <c:idx val="4"/>
          <c:order val="3"/>
          <c:tx>
            <c:strRef>
              <c:f>'GLP-1 RA T2DM-CKD by CKD Stage'!$B$80</c:f>
              <c:strCache>
                <c:ptCount val="1"/>
                <c:pt idx="0">
                  <c:v>CKD Stage 4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'GLP-1 RA T2DM-CKD by CKD Stage'!$C$75:$J$75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Stage'!$C$80:$J$80</c:f>
              <c:numCache>
                <c:formatCode>0.00</c:formatCode>
                <c:ptCount val="8"/>
                <c:pt idx="0">
                  <c:v>2.92903</c:v>
                </c:pt>
                <c:pt idx="1">
                  <c:v>2.33108</c:v>
                </c:pt>
                <c:pt idx="2">
                  <c:v>4.7140000000000004</c:v>
                </c:pt>
                <c:pt idx="3">
                  <c:v>9.2167999999999992</c:v>
                </c:pt>
                <c:pt idx="4">
                  <c:v>17.5718</c:v>
                </c:pt>
                <c:pt idx="5">
                  <c:v>29.129300000000001</c:v>
                </c:pt>
                <c:pt idx="6">
                  <c:v>26.6403</c:v>
                </c:pt>
                <c:pt idx="7">
                  <c:v>23.1159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A08-4E3D-A3D5-A91CA1B0CACF}"/>
            </c:ext>
          </c:extLst>
        </c:ser>
        <c:ser>
          <c:idx val="5"/>
          <c:order val="4"/>
          <c:tx>
            <c:strRef>
              <c:f>'GLP-1 RA T2DM-CKD by CKD Stage'!$B$81</c:f>
              <c:strCache>
                <c:ptCount val="1"/>
                <c:pt idx="0">
                  <c:v>CKD Stage 5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'GLP-1 RA T2DM-CKD by CKD Stage'!$C$75:$J$75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Stage'!$C$81:$J$81</c:f>
              <c:numCache>
                <c:formatCode>General</c:formatCode>
                <c:ptCount val="8"/>
                <c:pt idx="4" formatCode="0.00">
                  <c:v>4.7660999999999998</c:v>
                </c:pt>
                <c:pt idx="5" formatCode="0.00">
                  <c:v>9.9403000000000006</c:v>
                </c:pt>
                <c:pt idx="6" formatCode="0.00">
                  <c:v>18.442599999999999</c:v>
                </c:pt>
                <c:pt idx="7" formatCode="0.00">
                  <c:v>53.301299999999998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A08-4E3D-A3D5-A91CA1B0CACF}"/>
            </c:ext>
          </c:extLst>
        </c:ser>
        <c:ser>
          <c:idx val="0"/>
          <c:order val="5"/>
          <c:tx>
            <c:strRef>
              <c:f>'GLP-1 RA T2DM-CKD by CKD Stage'!$B$76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'GLP-1 RA T2DM-CKD by CKD Stage'!$C$75:$J$75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'GLP-1 RA T2DM-CKD by CKD Stage'!$C$76:$J$76</c:f>
              <c:numCache>
                <c:formatCode>General</c:formatCode>
                <c:ptCount val="8"/>
                <c:pt idx="0">
                  <c:v>6.26</c:v>
                </c:pt>
                <c:pt idx="1">
                  <c:v>3.54</c:v>
                </c:pt>
                <c:pt idx="2">
                  <c:v>8.6300000000000008</c:v>
                </c:pt>
                <c:pt idx="3">
                  <c:v>15.680000000000001</c:v>
                </c:pt>
                <c:pt idx="4">
                  <c:v>19.22</c:v>
                </c:pt>
                <c:pt idx="5">
                  <c:v>24.880000000000003</c:v>
                </c:pt>
                <c:pt idx="6">
                  <c:v>30.080000000000002</c:v>
                </c:pt>
                <c:pt idx="7">
                  <c:v>41.199999999999996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A08-4E3D-A3D5-A91CA1B0CA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81824"/>
        <c:axId val="1024689504"/>
      </c:lineChart>
      <c:catAx>
        <c:axId val="102468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89504"/>
        <c:crosses val="autoZero"/>
        <c:auto val="1"/>
        <c:lblAlgn val="ctr"/>
        <c:lblOffset val="100"/>
        <c:noMultiLvlLbl val="0"/>
      </c:catAx>
      <c:valAx>
        <c:axId val="102468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GLP-1 RA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8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21959755030621E-3"/>
          <c:y val="0.80971084864391951"/>
          <c:w val="0.98344496937882753"/>
          <c:h val="0.19028915135608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73B43-6A56-473B-AE2D-AB20CDBDB64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1298-0F74-47A6-ACB4-982F1431A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51298-0F74-47A6-ACB4-982F1431A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0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8449-2E43-4B34-AFB5-42CA0AD23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2178844"/>
            <a:ext cx="11338560" cy="1594369"/>
          </a:xfrm>
        </p:spPr>
        <p:txBody>
          <a:bodyPr anchor="b"/>
          <a:lstStyle>
            <a:lvl1pPr algn="ctr"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6D807-1E0F-4F52-92E5-9827BB931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" y="3888828"/>
            <a:ext cx="11521440" cy="188135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F046-36EC-4A13-89A5-0CC29AB4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4A129-0606-4903-A165-D0B38864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EF8D5BE6-2B49-4430-B3CC-EC848085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2" y="329025"/>
            <a:ext cx="7541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5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E83A-2FF1-4212-A7D8-F2547F72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F2CD3-4A3B-4BB5-A8C6-93515C840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E1338-8E14-4E12-8514-B8F7581C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44247-AED8-4BE5-97FF-55E5D290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D25E-9B75-4BDF-BE71-685AF58A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1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55AC4-0A12-4AF2-BD32-F89BA4E32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311FD-96A5-4F2E-9CC1-A1537DF2F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3FE6-D7D9-42A7-A93F-97596BFC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1973-370D-4668-BF90-3DBF1A43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5534F-0704-4F83-B361-02989C4F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F23F-F86B-41BA-A6AA-1A3F17E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9402-AB80-4C31-A14F-82C076FDE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2937"/>
            <a:ext cx="1143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D2CB6-1D80-4081-86FB-B15DD03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CB740-D754-48D4-9589-4E1B5CCB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A1B60-B2EB-45FC-99A5-2CEE060F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CE5B4ECC-CA9A-4DD6-BBC4-5B5CA7B4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94DA-8682-47BA-801B-4A312533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6CDE-F4D9-4130-9F65-C19EC77EE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DE1F-53E5-4C5C-B1DC-D69BEDE4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E355-DA7E-4665-99AA-D6331108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42E0-1332-4ADF-BB40-D707772F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021B1473-E230-4424-88C9-096E878C3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2" y="329025"/>
            <a:ext cx="7541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2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8B7E-E383-41B8-83DC-BCBAEFF2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E0F6-218D-4666-93AB-CC5CB0352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B6129-B622-4C6C-9627-E2D34A72A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E2F8A-DDB4-40D8-BC9A-9F8C601A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D8514-39E9-463F-9D6D-BA2F1E4B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628B1-4B31-46D1-9943-288C2CFA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8EDFA2D4-658B-4CFA-90B4-6D3C81B1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F42C-D912-40D5-B069-2EBDDB21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FE388-458A-4BFC-8B5B-E2338FA75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71131-2939-4333-BE32-6B971E6D9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687D6-AE10-483D-8497-199549CC3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0C9B6-845A-427D-8890-7FF14752B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6D4DF-7BF9-4656-9E74-1978BF3C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18974-B101-4E89-B490-F9C18CF5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DF8C8-6B1A-46AB-B0B9-0B148661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white sign&#10;&#10;Description automatically generated">
            <a:extLst>
              <a:ext uri="{FF2B5EF4-FFF2-40B4-BE49-F238E27FC236}">
                <a16:creationId xmlns:a16="http://schemas.microsoft.com/office/drawing/2014/main" id="{288D87A5-8AAA-4E59-8F47-23DB04B7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92C9-40CD-4BC2-AA2D-942CC760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8478D-ABC5-4F57-99D5-D5C201F5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C8747-5D3F-46B5-985C-DAC1E17C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AA2AB-2FF6-44C7-A235-F093DF30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and white sign&#10;&#10;Description automatically generated">
            <a:extLst>
              <a:ext uri="{FF2B5EF4-FFF2-40B4-BE49-F238E27FC236}">
                <a16:creationId xmlns:a16="http://schemas.microsoft.com/office/drawing/2014/main" id="{F220FB18-732D-4555-9511-BE496C62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F6823-A8E4-41B5-AABF-7E50AB94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33D15-14C9-4533-A0B2-E17FCF5B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3C01-7C52-4C05-B87A-E55AEC07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white sign&#10;&#10;Description automatically generated">
            <a:extLst>
              <a:ext uri="{FF2B5EF4-FFF2-40B4-BE49-F238E27FC236}">
                <a16:creationId xmlns:a16="http://schemas.microsoft.com/office/drawing/2014/main" id="{1800F7B6-564D-454C-8D78-AAFB76F65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7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31D2-9A00-45DB-A47F-9F571777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AAFDC-A042-4571-8E47-321A4016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D1982-1467-44BE-898D-FDE749B74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64EBC-62D2-4411-B172-EB0CAA25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70BC-E6DC-49B9-94D8-2DFC8079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01F3D-733C-4F46-80D5-9CEB9705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8AAFF090-4748-4CEB-82FE-B8DC75C4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1E9C-B474-4962-83D4-0F95B2D0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91AEC-7DE2-4B8B-BF1B-C9E9B2488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28899-8ED1-47C9-90C3-9AB19FF8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948AA-B4CB-40C1-989C-1976A668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E994E-4C08-4134-AA8F-7F0FB57B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7BB6-3A58-4F48-9C34-230B6476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6551F537-C48C-4D91-AF2C-B85939448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A2EFD-5BC8-486D-AC05-C88192EE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D6EF7-BE2E-44A6-A579-2EB13155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E8898-A5C2-4AD9-9375-B6EEEF874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FB22A-4D3A-4BD5-9047-B2647995E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F5A4-D87B-4D75-B420-FEC892754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D1C1-F57F-8F26-3A27-C1F4D5FA7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GLP-1 RA Use in Type 2 Diabetes Mellitus with CKD in the Military Health System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2F7F9-7593-8346-0823-514C387C6E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dirty="0">
                <a:latin typeface="Calibri"/>
                <a:ea typeface="Calibri"/>
                <a:cs typeface="Calibri"/>
              </a:rPr>
              <a:t>Glucagon-like peptide-1 receptor agonist (GLP-1 RA) use among Military Health System (MHS) beneficiaries with type 2 diabetes mellitus and CKD significantly increased from 6.3% to 41.2% (age-standardized) between 2016 and 2023, was highest among individuals aged 40–59 years, and higher in females than males (age-standardized). During this period, no distinct patterns were observed within specific race and ethnicity or CKD stage strata. 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l"/>
            <a:endParaRPr lang="en-US" sz="2000" dirty="0">
              <a:latin typeface="+mn-lt"/>
            </a:endParaRPr>
          </a:p>
          <a:p>
            <a:pPr algn="l"/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Data Source: </a:t>
            </a:r>
            <a:r>
              <a:rPr lang="en-US" sz="2000" b="0" dirty="0">
                <a:solidFill>
                  <a:srgbClr val="000000"/>
                </a:solidFill>
                <a:effectLst/>
                <a:latin typeface="+mn-lt"/>
              </a:rPr>
              <a:t>MHS</a:t>
            </a:r>
          </a:p>
        </p:txBody>
      </p:sp>
    </p:spTree>
    <p:extLst>
      <p:ext uri="{BB962C8B-B14F-4D97-AF65-F5344CB8AC3E}">
        <p14:creationId xmlns:p14="http://schemas.microsoft.com/office/powerpoint/2010/main" val="365436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E7B71-1466-A029-C71C-9848DD28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6ECC-8356-BE3E-18DE-DF709DA0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GLP-1 RA Use in T2DM with CKD by CKD Stage, Age Standardized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9472B9-A58F-BFEF-0177-3496EF150C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697028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159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2BA6-A320-D4DA-CE84-AEFB2A061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94C1-505E-1214-3F64-1430150D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GLP-1 RA Use in T2DM with CKD, Crude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9805F00-1108-1461-3611-7C61EE8DC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18632"/>
              </p:ext>
            </p:extLst>
          </p:nvPr>
        </p:nvGraphicFramePr>
        <p:xfrm>
          <a:off x="381000" y="13874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39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DDE9-091A-2256-4628-0C0C109C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6DC9-27BF-56F5-858F-661F83AC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GLP-1 RA Use in T2DM with CKD, Age Standardized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BC80C3A3-EEAF-4A07-A0DE-A99EAA14FE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174296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158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64D9-18CA-1BE8-6278-30BF98AA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696"/>
            <a:ext cx="10515600" cy="1325563"/>
          </a:xfrm>
        </p:spPr>
        <p:txBody>
          <a:bodyPr/>
          <a:lstStyle/>
          <a:p>
            <a:r>
              <a:rPr lang="en-US" dirty="0"/>
              <a:t>GLP-1 RA Use in T2DM with CKD, by Age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E1E5DC9-6B2A-E0D0-79B5-28C303268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883014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689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6056-D43D-597F-909A-2E982B3CD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7EE9E-F195-6165-92F7-0F8C6A23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GLP-1 RA Use in T2DM with CKD by Sex, Crude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ED47DE-FC7F-3221-5B2B-CDD114CBB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948429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674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8EDE2-CFFE-91BD-B483-A089B3CF7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3076-1C04-4477-55D8-F1C8F69C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GLP-1 RA Use in T2DM with CKD by Sex, Age Standardized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B1FD14-0D49-DEF6-51B6-5A0FB291F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741151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874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BBDCC-65CF-EB63-A1C3-7EA461701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E52F-24A9-E406-60D9-204CB41F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GLP-1 RA Use in T2DM with CKD by Race, Crude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6ED7D3-9B8C-D9E5-2A66-419C1E8E5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565379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03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FD452-72D4-19BA-6283-0A2C8EA2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13B2-A808-B641-796C-17E68BAC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GLP-1 RA Use in T2DM with CKD by Race, Age Standardized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41E525-A323-F1A9-B86B-83199D56D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707766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403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E7B71-1466-A029-C71C-9848DD28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6ECC-8356-BE3E-18DE-DF709DA0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GLP-1 RA Use in T2DM with CKD by CKD Stage, Crude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720C82-87D2-109A-8D5D-A859119BB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791782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8073885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for KDSS indicator downloa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49bc8e-1545-4b42-a651-f1b0ccdc5fa5">
      <Terms xmlns="http://schemas.microsoft.com/office/infopath/2007/PartnerControls"/>
    </lcf76f155ced4ddcb4097134ff3c332f>
    <TaxCatchAll xmlns="8e022c51-0240-47ac-b7b0-09a2f30867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C9B24C2BC4648A822105B302116B0" ma:contentTypeVersion="10" ma:contentTypeDescription="Create a new document." ma:contentTypeScope="" ma:versionID="581fb2d9703863f3db532522de69a7d8">
  <xsd:schema xmlns:xsd="http://www.w3.org/2001/XMLSchema" xmlns:xs="http://www.w3.org/2001/XMLSchema" xmlns:p="http://schemas.microsoft.com/office/2006/metadata/properties" xmlns:ns2="5749bc8e-1545-4b42-a651-f1b0ccdc5fa5" xmlns:ns3="8e022c51-0240-47ac-b7b0-09a2f3086777" targetNamespace="http://schemas.microsoft.com/office/2006/metadata/properties" ma:root="true" ma:fieldsID="96cb22f3222442646e545c3c1fc94001" ns2:_="" ns3:_="">
    <xsd:import namespace="5749bc8e-1545-4b42-a651-f1b0ccdc5fa5"/>
    <xsd:import namespace="8e022c51-0240-47ac-b7b0-09a2f3086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9bc8e-1545-4b42-a651-f1b0ccdc5f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e6c5d7-b21f-4aaa-ac91-296ecc6194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2c51-0240-47ac-b7b0-09a2f308677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f07c378-3462-46dc-a28e-833745c64bfd}" ma:internalName="TaxCatchAll" ma:showField="CatchAllData" ma:web="8e022c51-0240-47ac-b7b0-09a2f30867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654618-EF7D-4F27-AEB6-C38076A51873}">
  <ds:schemaRefs>
    <ds:schemaRef ds:uri="http://schemas.microsoft.com/office/2006/metadata/properties"/>
    <ds:schemaRef ds:uri="http://schemas.microsoft.com/office/infopath/2007/PartnerControls"/>
    <ds:schemaRef ds:uri="5749bc8e-1545-4b42-a651-f1b0ccdc5fa5"/>
    <ds:schemaRef ds:uri="8e022c51-0240-47ac-b7b0-09a2f3086777"/>
  </ds:schemaRefs>
</ds:datastoreItem>
</file>

<file path=customXml/itemProps2.xml><?xml version="1.0" encoding="utf-8"?>
<ds:datastoreItem xmlns:ds="http://schemas.openxmlformats.org/officeDocument/2006/customXml" ds:itemID="{E3CFA5EC-2FD8-4C52-8E77-1C96C17A11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3B373B-5CF8-4703-89F3-452890811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49bc8e-1545-4b42-a651-f1b0ccdc5fa5"/>
    <ds:schemaRef ds:uri="8e022c51-0240-47ac-b7b0-09a2f3086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225</Words>
  <Application>Microsoft Office PowerPoint</Application>
  <PresentationFormat>Widescreen</PresentationFormat>
  <Paragraphs>24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PPT template for KDSS indicator downloads</vt:lpstr>
      <vt:lpstr>GLP-1 RA Use in Type 2 Diabetes Mellitus with CKD in the Military Health System </vt:lpstr>
      <vt:lpstr>GLP-1 RA Use in T2DM with CKD, Crude</vt:lpstr>
      <vt:lpstr>GLP-1 RA Use in T2DM with CKD, Age Standardized</vt:lpstr>
      <vt:lpstr>GLP-1 RA Use in T2DM with CKD, by Age</vt:lpstr>
      <vt:lpstr>GLP-1 RA Use in T2DM with CKD by Sex, Crude</vt:lpstr>
      <vt:lpstr>GLP-1 RA Use in T2DM with CKD by Sex, Age Standardized</vt:lpstr>
      <vt:lpstr>GLP-1 RA Use in T2DM with CKD by Race, Crude</vt:lpstr>
      <vt:lpstr>GLP-1 RA Use in T2DM with CKD by Race, Age Standardized</vt:lpstr>
      <vt:lpstr>GLP-1 RA Use in T2DM with CKD by CKD Stage, Crude</vt:lpstr>
      <vt:lpstr>GLP-1 RA Use in T2DM with CKD by CKD Stage, Age Standardized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GLP-1 RA Use in Type 2 Diabetes Mellitus (T2DM) With Chronic Kidney Disease (CKD) in the Military Health System </dc:title>
  <dc:creator>Licon, Ana Laura</dc:creator>
  <cp:lastModifiedBy>Licon, Ana Laura</cp:lastModifiedBy>
  <cp:revision>9</cp:revision>
  <dcterms:created xsi:type="dcterms:W3CDTF">2026-02-20T19:09:54Z</dcterms:created>
  <dcterms:modified xsi:type="dcterms:W3CDTF">2026-05-13T19:32:47Z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0x01010050BC9B24C2BC4648A822105B302116B0</vt:lpwstr>
  </property>
  <property fmtid="{D5CDD505-2E9C-101B-9397-08002B2CF9AE}" pid="3" name="MSIP_Label_9a5e8a9d-1b12-42bd-9856-0af2bbe0ed89_Enabled">
    <vt:lpwstr>True</vt:lpwstr>
  </property>
  <property fmtid="{D5CDD505-2E9C-101B-9397-08002B2CF9AE}" pid="4" name="MSIP_Label_9a5e8a9d-1b12-42bd-9856-0af2bbe0ed89_SiteId">
    <vt:lpwstr>13af8d65-0b4b-4c0f-a446-a427419abfd6</vt:lpwstr>
  </property>
  <property fmtid="{D5CDD505-2E9C-101B-9397-08002B2CF9AE}" pid="5" name="MSIP_Label_9a5e8a9d-1b12-42bd-9856-0af2bbe0ed89_SetDate">
    <vt:lpwstr>2026-05-12T23:09:23Z</vt:lpwstr>
  </property>
  <property fmtid="{D5CDD505-2E9C-101B-9397-08002B2CF9AE}" pid="6" name="MSIP_Label_9a5e8a9d-1b12-42bd-9856-0af2bbe0ed89_Name">
    <vt:lpwstr>Confidential - Default</vt:lpwstr>
  </property>
  <property fmtid="{D5CDD505-2E9C-101B-9397-08002B2CF9AE}" pid="7" name="MSIP_Label_9a5e8a9d-1b12-42bd-9856-0af2bbe0ed89_ActionId">
    <vt:lpwstr>1da926e5-c08c-48c4-bf51-bc78de8165c5</vt:lpwstr>
  </property>
  <property fmtid="{D5CDD505-2E9C-101B-9397-08002B2CF9AE}" pid="8" name="MSIP_Label_9a5e8a9d-1b12-42bd-9856-0af2bbe0ed89_Removed">
    <vt:lpwstr>False</vt:lpwstr>
  </property>
  <property fmtid="{D5CDD505-2E9C-101B-9397-08002B2CF9AE}" pid="9" name="MSIP_Label_9a5e8a9d-1b12-42bd-9856-0af2bbe0ed89_Extended_MSFT_Method">
    <vt:lpwstr>Standard</vt:lpwstr>
  </property>
  <property fmtid="{D5CDD505-2E9C-101B-9397-08002B2CF9AE}" pid="10" name="Sensitivity">
    <vt:lpwstr>Confidential - Default</vt:lpwstr>
  </property>
</Properties>
</file>