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260" r:id="rId6"/>
    <p:sldId id="261" r:id="rId7"/>
    <p:sldId id="257" r:id="rId8"/>
    <p:sldId id="265" r:id="rId9"/>
    <p:sldId id="266" r:id="rId10"/>
    <p:sldId id="262" r:id="rId11"/>
    <p:sldId id="264" r:id="rId12"/>
    <p:sldId id="263" r:id="rId13"/>
    <p:sldId id="25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8A0657-3E13-A35A-3C6F-05142EECFF6B}" v="6" dt="2026-05-12T18:00:26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974" autoAdjust="0"/>
  </p:normalViewPr>
  <p:slideViewPr>
    <p:cSldViewPr snapToGrid="0">
      <p:cViewPr varScale="1">
        <p:scale>
          <a:sx n="104" d="100"/>
          <a:sy n="104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xkime\University%20of%20Michigan%20Dropbox\Alex%20Kime\CDC%20(2022-%20)\Website%20Redesign\2025%20Releases\Clearance%20Docs\Batch%203\KDSS%20Medications%20Output%20v2025-06-25%20with%20Age%20Standardization%20and%20Figur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exkime\University%20of%20Michigan%20Dropbox\Alex%20Kime\CDC%20(2022-%20)\Website%20Redesign\2025%20Releases\Clearance%20Docs\Batch%203\KDSS%20Medications%20Output%20v2025-06-25%20with%20Age%20Standardization%20and%20Figur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alexkime\University%20of%20Michigan%20Dropbox\Alex%20Kime\CDC%20(2022-%20)\Website%20Redesign\2025%20Releases\Clearance%20Docs\Batch%203\KDSS%20Medications%20Output%20v2025-06-25%20with%20Age%20Standardization%20and%20Figure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alexkime\University%20of%20Michigan%20Dropbox\Alex%20Kime\CDC%20(2022-%20)\Website%20Redesign\2025%20Releases\Clearance%20Docs\Batch%203\KDSS%20Medications%20Output%20v2025-06-25%20with%20Age%20Standardization%20and%20Figure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alexkime\University%20of%20Michigan%20Dropbox\Alex%20Kime\CDC%20(2022-%20)\Website%20Redesign\2025%20Releases\Clearance%20Docs\Batch%203\KDSS%20Medications%20Output%20v2025-06-25%20with%20Age%20Standardization%20and%20Figures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alicon\University%20of%20Michigan%20Dropbox\Ana%20Laura%20Licon\KECC\CDC%20(2022-%20)\Website%20Redesign\2025%20Releases\Clearance%20Docs\Batch%203\KDSS%20Medications%20Output%20v2025-06-25%20with%20Age%20Standardization%20and%20Figures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alicon\University%20of%20Michigan%20Dropbox\Ana%20Laura%20Licon\KECC\CDC%20(2022-%20)\Website%20Redesign\2025%20Releases\Clearance%20Docs\Batch%203\KDSS%20Medications%20Output%20v2025-06-25%20with%20Age%20Standardization%20and%20Figures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3\KDSS%20Medications%20Output%20v2025-06-25%20with%20Age%20Standardization%20and%20Figure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icon\University%20of%20Michigan%20Dropbox\Ana%20Laura%20Licon\KECC\CDC%20(2022-%20)\Website%20Redesign\2025%20Releases\Clearance%20Docs\Batch%203\KDSS%20Medications%20Output%20v2025-06-25%20with%20Age%20Standardization%20and%20Figure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'ACEI-ARB DM-CKD by OVERALL'!$C$35</c:f>
              <c:strCache>
                <c:ptCount val="1"/>
                <c:pt idx="0">
                  <c:v>% ACEI/ARB Use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'ACEI-ARB DM-CKD by OVERALL'!$D$34:$K$34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OVERALL'!$D$35:$K$35</c:f>
              <c:numCache>
                <c:formatCode>General</c:formatCode>
                <c:ptCount val="8"/>
                <c:pt idx="0">
                  <c:v>80.400000000000006</c:v>
                </c:pt>
                <c:pt idx="1">
                  <c:v>79.260000000000005</c:v>
                </c:pt>
                <c:pt idx="2">
                  <c:v>78.75</c:v>
                </c:pt>
                <c:pt idx="3">
                  <c:v>77.62</c:v>
                </c:pt>
                <c:pt idx="4">
                  <c:v>76.540000000000006</c:v>
                </c:pt>
                <c:pt idx="5">
                  <c:v>76.05</c:v>
                </c:pt>
                <c:pt idx="6">
                  <c:v>76.239999999999995</c:v>
                </c:pt>
                <c:pt idx="7">
                  <c:v>76.05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824-4C7F-A22A-B101EB38EB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7550335"/>
        <c:axId val="1217547839"/>
      </c:lineChart>
      <c:catAx>
        <c:axId val="12175503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7547839"/>
        <c:crosses val="autoZero"/>
        <c:auto val="1"/>
        <c:lblAlgn val="ctr"/>
        <c:lblOffset val="100"/>
        <c:noMultiLvlLbl val="0"/>
      </c:catAx>
      <c:valAx>
        <c:axId val="12175478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/>
                  <a:t>ACEi</a:t>
                </a:r>
                <a:r>
                  <a:rPr lang="en-US" dirty="0"/>
                  <a:t>/ARB Use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75503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'ACEI-ARB DM-CKD by OVERALL'!$C$41</c:f>
              <c:strCache>
                <c:ptCount val="1"/>
                <c:pt idx="0">
                  <c:v>% ACEI/ARB Use</c:v>
                </c:pt>
              </c:strCache>
            </c:strRef>
          </c:tx>
          <c:spPr>
            <a:ln w="44450" cap="rnd">
              <a:solidFill>
                <a:schemeClr val="tx1">
                  <a:alpha val="98000"/>
                </a:schemeClr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'ACEI-ARB DM-CKD by OVERALL'!$D$40:$K$40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OVERALL'!$D$41:$K$41</c:f>
              <c:numCache>
                <c:formatCode>General</c:formatCode>
                <c:ptCount val="8"/>
                <c:pt idx="0">
                  <c:v>69.679999999999993</c:v>
                </c:pt>
                <c:pt idx="1">
                  <c:v>68</c:v>
                </c:pt>
                <c:pt idx="2">
                  <c:v>66.83</c:v>
                </c:pt>
                <c:pt idx="3">
                  <c:v>66.25</c:v>
                </c:pt>
                <c:pt idx="4">
                  <c:v>64.44</c:v>
                </c:pt>
                <c:pt idx="5">
                  <c:v>64.08</c:v>
                </c:pt>
                <c:pt idx="6">
                  <c:v>64.33</c:v>
                </c:pt>
                <c:pt idx="7">
                  <c:v>63.64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28-486B-B5B7-F66809F416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7581535"/>
        <c:axId val="1217521631"/>
      </c:lineChart>
      <c:catAx>
        <c:axId val="1217581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7521631"/>
        <c:crosses val="autoZero"/>
        <c:auto val="1"/>
        <c:lblAlgn val="ctr"/>
        <c:lblOffset val="100"/>
        <c:noMultiLvlLbl val="0"/>
      </c:catAx>
      <c:valAx>
        <c:axId val="1217521631"/>
        <c:scaling>
          <c:orientation val="minMax"/>
          <c:max val="9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/>
                  <a:t>ACEi</a:t>
                </a:r>
                <a:r>
                  <a:rPr lang="en-US" dirty="0"/>
                  <a:t>/ARB</a:t>
                </a:r>
                <a:r>
                  <a:rPr lang="en-US" baseline="0" dirty="0"/>
                  <a:t> Use (%)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7581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4"/>
          <c:order val="0"/>
          <c:tx>
            <c:strRef>
              <c:f>'ACEI-ARB DM-CKD by Age'!$B$59</c:f>
              <c:strCache>
                <c:ptCount val="1"/>
                <c:pt idx="0">
                  <c:v>18-29 years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'ACEI-ARB DM-CKD by Age'!$C$57:$J$57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Age'!$C$59:$J$59</c:f>
              <c:numCache>
                <c:formatCode>General</c:formatCode>
                <c:ptCount val="8"/>
                <c:pt idx="0">
                  <c:v>34.53</c:v>
                </c:pt>
                <c:pt idx="1">
                  <c:v>34.36</c:v>
                </c:pt>
                <c:pt idx="2">
                  <c:v>31.65</c:v>
                </c:pt>
                <c:pt idx="3">
                  <c:v>33.76</c:v>
                </c:pt>
                <c:pt idx="4">
                  <c:v>30.85</c:v>
                </c:pt>
                <c:pt idx="5">
                  <c:v>29.9</c:v>
                </c:pt>
                <c:pt idx="6">
                  <c:v>31.2</c:v>
                </c:pt>
                <c:pt idx="7">
                  <c:v>31.1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02-4C96-A831-B43AC50D4A6B}"/>
            </c:ext>
          </c:extLst>
        </c:ser>
        <c:ser>
          <c:idx val="2"/>
          <c:order val="1"/>
          <c:tx>
            <c:strRef>
              <c:f>'ACEI-ARB DM-CKD by Age'!$B$60</c:f>
              <c:strCache>
                <c:ptCount val="1"/>
                <c:pt idx="0">
                  <c:v>30-39 years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'ACEI-ARB DM-CKD by Age'!$C$57:$J$57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Age'!$C$60:$J$60</c:f>
              <c:numCache>
                <c:formatCode>General</c:formatCode>
                <c:ptCount val="8"/>
                <c:pt idx="0">
                  <c:v>59.27</c:v>
                </c:pt>
                <c:pt idx="1">
                  <c:v>55.54</c:v>
                </c:pt>
                <c:pt idx="2">
                  <c:v>53.98</c:v>
                </c:pt>
                <c:pt idx="3">
                  <c:v>53.69</c:v>
                </c:pt>
                <c:pt idx="4">
                  <c:v>51.49</c:v>
                </c:pt>
                <c:pt idx="5">
                  <c:v>51.19</c:v>
                </c:pt>
                <c:pt idx="6">
                  <c:v>51.02</c:v>
                </c:pt>
                <c:pt idx="7">
                  <c:v>49.45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902-4C96-A831-B43AC50D4A6B}"/>
            </c:ext>
          </c:extLst>
        </c:ser>
        <c:ser>
          <c:idx val="1"/>
          <c:order val="2"/>
          <c:tx>
            <c:strRef>
              <c:f>'ACEI-ARB DM-CKD by Age'!$B$61</c:f>
              <c:strCache>
                <c:ptCount val="1"/>
                <c:pt idx="0">
                  <c:v>40-49 years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'ACEI-ARB DM-CKD by Age'!$C$57:$J$57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Age'!$C$61:$J$61</c:f>
              <c:numCache>
                <c:formatCode>General</c:formatCode>
                <c:ptCount val="8"/>
                <c:pt idx="0">
                  <c:v>73.010000000000005</c:v>
                </c:pt>
                <c:pt idx="1">
                  <c:v>72.58</c:v>
                </c:pt>
                <c:pt idx="2">
                  <c:v>71.92</c:v>
                </c:pt>
                <c:pt idx="3">
                  <c:v>69.5</c:v>
                </c:pt>
                <c:pt idx="4">
                  <c:v>68.05</c:v>
                </c:pt>
                <c:pt idx="5">
                  <c:v>66.91</c:v>
                </c:pt>
                <c:pt idx="6">
                  <c:v>66.849999999999994</c:v>
                </c:pt>
                <c:pt idx="7">
                  <c:v>67.23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902-4C96-A831-B43AC50D4A6B}"/>
            </c:ext>
          </c:extLst>
        </c:ser>
        <c:ser>
          <c:idx val="3"/>
          <c:order val="3"/>
          <c:tx>
            <c:strRef>
              <c:f>'ACEI-ARB DM-CKD by Age'!$B$62</c:f>
              <c:strCache>
                <c:ptCount val="1"/>
                <c:pt idx="0">
                  <c:v>50-59 years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'ACEI-ARB DM-CKD by Age'!$C$57:$J$57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Age'!$C$62:$J$62</c:f>
              <c:numCache>
                <c:formatCode>General</c:formatCode>
                <c:ptCount val="8"/>
                <c:pt idx="0">
                  <c:v>81.069999999999993</c:v>
                </c:pt>
                <c:pt idx="1">
                  <c:v>79.459999999999994</c:v>
                </c:pt>
                <c:pt idx="2">
                  <c:v>78.72</c:v>
                </c:pt>
                <c:pt idx="3">
                  <c:v>77.260000000000005</c:v>
                </c:pt>
                <c:pt idx="4">
                  <c:v>75.42</c:v>
                </c:pt>
                <c:pt idx="5">
                  <c:v>75.180000000000007</c:v>
                </c:pt>
                <c:pt idx="6">
                  <c:v>75.180000000000007</c:v>
                </c:pt>
                <c:pt idx="7">
                  <c:v>73.930000000000007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902-4C96-A831-B43AC50D4A6B}"/>
            </c:ext>
          </c:extLst>
        </c:ser>
        <c:ser>
          <c:idx val="5"/>
          <c:order val="4"/>
          <c:tx>
            <c:strRef>
              <c:f>'ACEI-ARB DM-CKD by Age'!$B$63</c:f>
              <c:strCache>
                <c:ptCount val="1"/>
                <c:pt idx="0">
                  <c:v>60-69 years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'ACEI-ARB DM-CKD by Age'!$C$57:$J$57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Age'!$C$63:$J$63</c:f>
              <c:numCache>
                <c:formatCode>General</c:formatCode>
                <c:ptCount val="8"/>
                <c:pt idx="0">
                  <c:v>84.14</c:v>
                </c:pt>
                <c:pt idx="1">
                  <c:v>82.98</c:v>
                </c:pt>
                <c:pt idx="2">
                  <c:v>82.56</c:v>
                </c:pt>
                <c:pt idx="3">
                  <c:v>81.319999999999993</c:v>
                </c:pt>
                <c:pt idx="4">
                  <c:v>80.58</c:v>
                </c:pt>
                <c:pt idx="5">
                  <c:v>79.78</c:v>
                </c:pt>
                <c:pt idx="6">
                  <c:v>79.45</c:v>
                </c:pt>
                <c:pt idx="7">
                  <c:v>79.180000000000007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902-4C96-A831-B43AC50D4A6B}"/>
            </c:ext>
          </c:extLst>
        </c:ser>
        <c:ser>
          <c:idx val="6"/>
          <c:order val="5"/>
          <c:tx>
            <c:strRef>
              <c:f>'ACEI-ARB DM-CKD by Age'!$B$64</c:f>
              <c:strCache>
                <c:ptCount val="1"/>
                <c:pt idx="0">
                  <c:v>70+ years</c:v>
                </c:pt>
              </c:strCache>
            </c:strRef>
          </c:tx>
          <c:spPr>
            <a:ln w="444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strRef>
              <c:f>'ACEI-ARB DM-CKD by Age'!$C$57:$J$57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Age'!$C$64:$J$64</c:f>
              <c:numCache>
                <c:formatCode>General</c:formatCode>
                <c:ptCount val="8"/>
                <c:pt idx="0">
                  <c:v>80.12</c:v>
                </c:pt>
                <c:pt idx="1">
                  <c:v>79.319999999999993</c:v>
                </c:pt>
                <c:pt idx="2">
                  <c:v>79.040000000000006</c:v>
                </c:pt>
                <c:pt idx="3">
                  <c:v>78.44</c:v>
                </c:pt>
                <c:pt idx="4">
                  <c:v>77.75</c:v>
                </c:pt>
                <c:pt idx="5">
                  <c:v>77.28</c:v>
                </c:pt>
                <c:pt idx="6">
                  <c:v>77.959999999999994</c:v>
                </c:pt>
                <c:pt idx="7">
                  <c:v>78.22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902-4C96-A831-B43AC50D4A6B}"/>
            </c:ext>
          </c:extLst>
        </c:ser>
        <c:ser>
          <c:idx val="0"/>
          <c:order val="6"/>
          <c:tx>
            <c:strRef>
              <c:f>'ACEI-ARB DM-CKD by Age'!$B$58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'ACEI-ARB DM-CKD by Age'!$C$57:$J$57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Age'!$C$58:$J$58</c:f>
              <c:numCache>
                <c:formatCode>General</c:formatCode>
                <c:ptCount val="8"/>
                <c:pt idx="0">
                  <c:v>80.400000000000006</c:v>
                </c:pt>
                <c:pt idx="1">
                  <c:v>79.260000000000005</c:v>
                </c:pt>
                <c:pt idx="2">
                  <c:v>78.75</c:v>
                </c:pt>
                <c:pt idx="3">
                  <c:v>77.62</c:v>
                </c:pt>
                <c:pt idx="4">
                  <c:v>76.540000000000006</c:v>
                </c:pt>
                <c:pt idx="5">
                  <c:v>76.05</c:v>
                </c:pt>
                <c:pt idx="6">
                  <c:v>76.239999999999995</c:v>
                </c:pt>
                <c:pt idx="7">
                  <c:v>76.05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902-4C96-A831-B43AC50D4A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4696704"/>
        <c:axId val="1024697664"/>
      </c:lineChart>
      <c:catAx>
        <c:axId val="1024696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697664"/>
        <c:crosses val="autoZero"/>
        <c:auto val="1"/>
        <c:lblAlgn val="ctr"/>
        <c:lblOffset val="100"/>
        <c:noMultiLvlLbl val="0"/>
      </c:catAx>
      <c:valAx>
        <c:axId val="1024697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/>
                  <a:t>ACEi</a:t>
                </a:r>
                <a:r>
                  <a:rPr lang="en-US" dirty="0"/>
                  <a:t>/ARB Use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  <a:prstDash val="sys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696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211041119860019"/>
          <c:y val="0.79304418197725279"/>
          <c:w val="0.8780013998250219"/>
          <c:h val="0.170844706911636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'ACEI-ARB DM-CKD by Sex'!$B$46</c:f>
              <c:strCache>
                <c:ptCount val="1"/>
                <c:pt idx="0">
                  <c:v>Male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'ACEI-ARB DM-CKD by Sex'!$C$43:$J$43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Sex'!$C$46:$J$46</c:f>
              <c:numCache>
                <c:formatCode>General</c:formatCode>
                <c:ptCount val="8"/>
                <c:pt idx="0">
                  <c:v>82.28</c:v>
                </c:pt>
                <c:pt idx="1">
                  <c:v>80.73</c:v>
                </c:pt>
                <c:pt idx="2">
                  <c:v>80.09</c:v>
                </c:pt>
                <c:pt idx="3">
                  <c:v>78.83</c:v>
                </c:pt>
                <c:pt idx="4">
                  <c:v>77.849999999999994</c:v>
                </c:pt>
                <c:pt idx="5">
                  <c:v>77.489999999999995</c:v>
                </c:pt>
                <c:pt idx="6">
                  <c:v>77.709999999999994</c:v>
                </c:pt>
                <c:pt idx="7">
                  <c:v>77.13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861-4469-95F6-C7AD2EC971BB}"/>
            </c:ext>
          </c:extLst>
        </c:ser>
        <c:ser>
          <c:idx val="4"/>
          <c:order val="1"/>
          <c:tx>
            <c:strRef>
              <c:f>'ACEI-ARB DM-CKD by Sex'!$B$45</c:f>
              <c:strCache>
                <c:ptCount val="1"/>
                <c:pt idx="0">
                  <c:v>Female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'ACEI-ARB DM-CKD by Sex'!$C$43:$J$43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Sex'!$C$45:$J$45</c:f>
              <c:numCache>
                <c:formatCode>General</c:formatCode>
                <c:ptCount val="8"/>
                <c:pt idx="0">
                  <c:v>78.19</c:v>
                </c:pt>
                <c:pt idx="1">
                  <c:v>77.55</c:v>
                </c:pt>
                <c:pt idx="2">
                  <c:v>77.180000000000007</c:v>
                </c:pt>
                <c:pt idx="3">
                  <c:v>76.2</c:v>
                </c:pt>
                <c:pt idx="4">
                  <c:v>75</c:v>
                </c:pt>
                <c:pt idx="5">
                  <c:v>74.400000000000006</c:v>
                </c:pt>
                <c:pt idx="6">
                  <c:v>74.56</c:v>
                </c:pt>
                <c:pt idx="7">
                  <c:v>74.87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861-4469-95F6-C7AD2EC971BB}"/>
            </c:ext>
          </c:extLst>
        </c:ser>
        <c:ser>
          <c:idx val="0"/>
          <c:order val="2"/>
          <c:tx>
            <c:strRef>
              <c:f>'ACEI-ARB DM-CKD by Sex'!$B$44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'ACEI-ARB DM-CKD by Sex'!$C$43:$J$43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Sex'!$C$44:$J$44</c:f>
              <c:numCache>
                <c:formatCode>General</c:formatCode>
                <c:ptCount val="8"/>
                <c:pt idx="0">
                  <c:v>80.400000000000006</c:v>
                </c:pt>
                <c:pt idx="1">
                  <c:v>79.260000000000005</c:v>
                </c:pt>
                <c:pt idx="2">
                  <c:v>78.75</c:v>
                </c:pt>
                <c:pt idx="3">
                  <c:v>77.62</c:v>
                </c:pt>
                <c:pt idx="4">
                  <c:v>76.540000000000006</c:v>
                </c:pt>
                <c:pt idx="5">
                  <c:v>76.05</c:v>
                </c:pt>
                <c:pt idx="6">
                  <c:v>76.239999999999995</c:v>
                </c:pt>
                <c:pt idx="7">
                  <c:v>76.05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861-4469-95F6-C7AD2EC971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4696704"/>
        <c:axId val="1024697664"/>
      </c:lineChart>
      <c:catAx>
        <c:axId val="1024696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697664"/>
        <c:crosses val="autoZero"/>
        <c:auto val="1"/>
        <c:lblAlgn val="ctr"/>
        <c:lblOffset val="100"/>
        <c:noMultiLvlLbl val="0"/>
      </c:catAx>
      <c:valAx>
        <c:axId val="102469766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/>
                  <a:t>ACEi</a:t>
                </a:r>
                <a:r>
                  <a:rPr lang="en-US" dirty="0"/>
                  <a:t>/ARB Use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  <a:prstDash val="sys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696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'ACEI-ARB DM-CKD by Sex'!$B$57</c:f>
              <c:strCache>
                <c:ptCount val="1"/>
                <c:pt idx="0">
                  <c:v>Male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'ACEI-ARB DM-CKD by Sex'!$C$54:$J$54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Sex'!$C$57:$J$57</c:f>
              <c:numCache>
                <c:formatCode>0.00</c:formatCode>
                <c:ptCount val="8"/>
                <c:pt idx="0">
                  <c:v>75.122399999999999</c:v>
                </c:pt>
                <c:pt idx="1">
                  <c:v>72.219499999999996</c:v>
                </c:pt>
                <c:pt idx="2">
                  <c:v>70.9452</c:v>
                </c:pt>
                <c:pt idx="3">
                  <c:v>69.775199999999998</c:v>
                </c:pt>
                <c:pt idx="4">
                  <c:v>68.278700000000001</c:v>
                </c:pt>
                <c:pt idx="5">
                  <c:v>68.322599999999994</c:v>
                </c:pt>
                <c:pt idx="6">
                  <c:v>68.677300000000002</c:v>
                </c:pt>
                <c:pt idx="7">
                  <c:v>67.797899999999998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4D-48E4-A694-4A63A6507414}"/>
            </c:ext>
          </c:extLst>
        </c:ser>
        <c:ser>
          <c:idx val="4"/>
          <c:order val="1"/>
          <c:tx>
            <c:strRef>
              <c:f>'ACEI-ARB DM-CKD by Sex'!$B$56</c:f>
              <c:strCache>
                <c:ptCount val="1"/>
                <c:pt idx="0">
                  <c:v>Female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'ACEI-ARB DM-CKD by Sex'!$C$54:$J$54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Sex'!$C$56:$J$56</c:f>
              <c:numCache>
                <c:formatCode>0.00</c:formatCode>
                <c:ptCount val="8"/>
                <c:pt idx="0">
                  <c:v>66.120900000000006</c:v>
                </c:pt>
                <c:pt idx="1">
                  <c:v>65.172499999999999</c:v>
                </c:pt>
                <c:pt idx="2">
                  <c:v>64.332700000000003</c:v>
                </c:pt>
                <c:pt idx="3">
                  <c:v>63.990099999999998</c:v>
                </c:pt>
                <c:pt idx="4">
                  <c:v>61.934399999999997</c:v>
                </c:pt>
                <c:pt idx="5">
                  <c:v>61.351599999999998</c:v>
                </c:pt>
                <c:pt idx="6">
                  <c:v>61.5443</c:v>
                </c:pt>
                <c:pt idx="7">
                  <c:v>61.199199999999998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4D-48E4-A694-4A63A6507414}"/>
            </c:ext>
          </c:extLst>
        </c:ser>
        <c:ser>
          <c:idx val="0"/>
          <c:order val="2"/>
          <c:tx>
            <c:strRef>
              <c:f>'ACEI-ARB DM-CKD by Sex'!$B$55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'ACEI-ARB DM-CKD by Sex'!$C$54:$J$54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Sex'!$C$55:$J$55</c:f>
              <c:numCache>
                <c:formatCode>General</c:formatCode>
                <c:ptCount val="8"/>
                <c:pt idx="0">
                  <c:v>69.679999999999993</c:v>
                </c:pt>
                <c:pt idx="1">
                  <c:v>68</c:v>
                </c:pt>
                <c:pt idx="2">
                  <c:v>66.83</c:v>
                </c:pt>
                <c:pt idx="3">
                  <c:v>66.25</c:v>
                </c:pt>
                <c:pt idx="4">
                  <c:v>64.44</c:v>
                </c:pt>
                <c:pt idx="5">
                  <c:v>64.08</c:v>
                </c:pt>
                <c:pt idx="6">
                  <c:v>64.33</c:v>
                </c:pt>
                <c:pt idx="7">
                  <c:v>63.64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A4D-48E4-A694-4A63A65074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4696704"/>
        <c:axId val="1024697664"/>
      </c:lineChart>
      <c:catAx>
        <c:axId val="1024696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697664"/>
        <c:crosses val="autoZero"/>
        <c:auto val="1"/>
        <c:lblAlgn val="ctr"/>
        <c:lblOffset val="100"/>
        <c:noMultiLvlLbl val="0"/>
      </c:catAx>
      <c:valAx>
        <c:axId val="10246976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/>
                  <a:t>ACEi</a:t>
                </a:r>
                <a:r>
                  <a:rPr lang="en-US" dirty="0"/>
                  <a:t>/ARB Use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  <a:prstDash val="sys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696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506027996500437"/>
          <c:y val="5.457633420822397E-2"/>
          <c:w val="0.87271749781277341"/>
          <c:h val="0.59671128608923885"/>
        </c:manualLayout>
      </c:layout>
      <c:lineChart>
        <c:grouping val="standard"/>
        <c:varyColors val="0"/>
        <c:ser>
          <c:idx val="3"/>
          <c:order val="0"/>
          <c:tx>
            <c:strRef>
              <c:f>'ACEI-ARB DM-CKD by Race'!$B$69</c:f>
              <c:strCache>
                <c:ptCount val="1"/>
                <c:pt idx="0">
                  <c:v>White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'ACEI-ARB DM-CKD by Race'!$C$64:$J$64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Race'!$C$69:$J$69</c:f>
              <c:numCache>
                <c:formatCode>General</c:formatCode>
                <c:ptCount val="8"/>
                <c:pt idx="0">
                  <c:v>81.290000000000006</c:v>
                </c:pt>
                <c:pt idx="1">
                  <c:v>79.63</c:v>
                </c:pt>
                <c:pt idx="2">
                  <c:v>79.45</c:v>
                </c:pt>
                <c:pt idx="3">
                  <c:v>78.14</c:v>
                </c:pt>
                <c:pt idx="4">
                  <c:v>77.06</c:v>
                </c:pt>
                <c:pt idx="5">
                  <c:v>76.75</c:v>
                </c:pt>
                <c:pt idx="6">
                  <c:v>76.52</c:v>
                </c:pt>
                <c:pt idx="7">
                  <c:v>75.739999999999995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06-41F3-947A-594F7CC32F6B}"/>
            </c:ext>
          </c:extLst>
        </c:ser>
        <c:ser>
          <c:idx val="2"/>
          <c:order val="1"/>
          <c:tx>
            <c:strRef>
              <c:f>'ACEI-ARB DM-CKD by Race'!$B$67</c:f>
              <c:strCache>
                <c:ptCount val="1"/>
                <c:pt idx="0">
                  <c:v>Black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'ACEI-ARB DM-CKD by Race'!$C$64:$J$64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Race'!$C$67:$J$67</c:f>
              <c:numCache>
                <c:formatCode>General</c:formatCode>
                <c:ptCount val="8"/>
                <c:pt idx="0">
                  <c:v>81.569999999999993</c:v>
                </c:pt>
                <c:pt idx="1">
                  <c:v>80.77</c:v>
                </c:pt>
                <c:pt idx="2">
                  <c:v>79.73</c:v>
                </c:pt>
                <c:pt idx="3">
                  <c:v>77.92</c:v>
                </c:pt>
                <c:pt idx="4">
                  <c:v>76.569999999999993</c:v>
                </c:pt>
                <c:pt idx="5">
                  <c:v>75.64</c:v>
                </c:pt>
                <c:pt idx="6">
                  <c:v>75.900000000000006</c:v>
                </c:pt>
                <c:pt idx="7">
                  <c:v>76.58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06-41F3-947A-594F7CC32F6B}"/>
            </c:ext>
          </c:extLst>
        </c:ser>
        <c:ser>
          <c:idx val="4"/>
          <c:order val="2"/>
          <c:tx>
            <c:strRef>
              <c:f>'ACEI-ARB DM-CKD by Race'!$B$66</c:f>
              <c:strCache>
                <c:ptCount val="1"/>
                <c:pt idx="0">
                  <c:v>Asian American/Pacific Islander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'ACEI-ARB DM-CKD by Race'!$C$64:$J$64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Race'!$C$66:$J$66</c:f>
              <c:numCache>
                <c:formatCode>General</c:formatCode>
                <c:ptCount val="8"/>
                <c:pt idx="0">
                  <c:v>84.46</c:v>
                </c:pt>
                <c:pt idx="1">
                  <c:v>83.82</c:v>
                </c:pt>
                <c:pt idx="2">
                  <c:v>83.09</c:v>
                </c:pt>
                <c:pt idx="3">
                  <c:v>82.97</c:v>
                </c:pt>
                <c:pt idx="4">
                  <c:v>81.2</c:v>
                </c:pt>
                <c:pt idx="5">
                  <c:v>81.27</c:v>
                </c:pt>
                <c:pt idx="6">
                  <c:v>81.33</c:v>
                </c:pt>
                <c:pt idx="7">
                  <c:v>80.59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906-41F3-947A-594F7CC32F6B}"/>
            </c:ext>
          </c:extLst>
        </c:ser>
        <c:ser>
          <c:idx val="1"/>
          <c:order val="3"/>
          <c:tx>
            <c:strRef>
              <c:f>'ACEI-ARB DM-CKD by Race'!$B$68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'ACEI-ARB DM-CKD by Race'!$C$64:$J$64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Race'!$C$68:$J$68</c:f>
              <c:numCache>
                <c:formatCode>General</c:formatCode>
                <c:ptCount val="8"/>
                <c:pt idx="0">
                  <c:v>76.989999999999995</c:v>
                </c:pt>
                <c:pt idx="1">
                  <c:v>78.89</c:v>
                </c:pt>
                <c:pt idx="2">
                  <c:v>78.7</c:v>
                </c:pt>
                <c:pt idx="3">
                  <c:v>75.23</c:v>
                </c:pt>
                <c:pt idx="4">
                  <c:v>75.239999999999995</c:v>
                </c:pt>
                <c:pt idx="5">
                  <c:v>76.42</c:v>
                </c:pt>
                <c:pt idx="6">
                  <c:v>77.38</c:v>
                </c:pt>
                <c:pt idx="7">
                  <c:v>75.59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906-41F3-947A-594F7CC32F6B}"/>
            </c:ext>
          </c:extLst>
        </c:ser>
        <c:ser>
          <c:idx val="5"/>
          <c:order val="4"/>
          <c:tx>
            <c:strRef>
              <c:f>'ACEI-ARB DM-CKD by Race'!$B$70</c:f>
              <c:strCache>
                <c:ptCount val="1"/>
                <c:pt idx="0">
                  <c:v>Other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'ACEI-ARB DM-CKD by Race'!$C$64:$J$64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Race'!$C$70:$J$70</c:f>
              <c:numCache>
                <c:formatCode>General</c:formatCode>
                <c:ptCount val="8"/>
                <c:pt idx="0">
                  <c:v>81.19</c:v>
                </c:pt>
                <c:pt idx="1">
                  <c:v>79.75</c:v>
                </c:pt>
                <c:pt idx="2">
                  <c:v>79.37</c:v>
                </c:pt>
                <c:pt idx="3">
                  <c:v>77.33</c:v>
                </c:pt>
                <c:pt idx="4">
                  <c:v>79.150000000000006</c:v>
                </c:pt>
                <c:pt idx="5">
                  <c:v>76.790000000000006</c:v>
                </c:pt>
                <c:pt idx="6">
                  <c:v>78.64</c:v>
                </c:pt>
                <c:pt idx="7">
                  <c:v>78.86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906-41F3-947A-594F7CC32F6B}"/>
            </c:ext>
          </c:extLst>
        </c:ser>
        <c:ser>
          <c:idx val="0"/>
          <c:order val="5"/>
          <c:tx>
            <c:strRef>
              <c:f>'ACEI-ARB DM-CKD by Race'!$B$65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'ACEI-ARB DM-CKD by Race'!$C$64:$J$64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Race'!$C$65:$J$65</c:f>
              <c:numCache>
                <c:formatCode>General</c:formatCode>
                <c:ptCount val="8"/>
                <c:pt idx="0">
                  <c:v>80.400000000000006</c:v>
                </c:pt>
                <c:pt idx="1">
                  <c:v>79.260000000000005</c:v>
                </c:pt>
                <c:pt idx="2">
                  <c:v>78.75</c:v>
                </c:pt>
                <c:pt idx="3">
                  <c:v>77.62</c:v>
                </c:pt>
                <c:pt idx="4">
                  <c:v>76.540000000000006</c:v>
                </c:pt>
                <c:pt idx="5">
                  <c:v>76.05</c:v>
                </c:pt>
                <c:pt idx="6">
                  <c:v>76.239999999999995</c:v>
                </c:pt>
                <c:pt idx="7">
                  <c:v>76.05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2906-41F3-947A-594F7CC32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4696704"/>
        <c:axId val="1024697664"/>
      </c:lineChart>
      <c:catAx>
        <c:axId val="1024696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697664"/>
        <c:crosses val="autoZero"/>
        <c:auto val="1"/>
        <c:lblAlgn val="ctr"/>
        <c:lblOffset val="100"/>
        <c:noMultiLvlLbl val="0"/>
      </c:catAx>
      <c:valAx>
        <c:axId val="102469766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/>
                  <a:t>ACEi</a:t>
                </a:r>
                <a:r>
                  <a:rPr lang="en-US" dirty="0"/>
                  <a:t>/ARB Use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  <a:prstDash val="sys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6967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2169728783902021E-4"/>
          <c:y val="0.76247725284339463"/>
          <c:w val="0.99804549431321088"/>
          <c:h val="0.220856080489938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506027996500437"/>
          <c:y val="5.457633420822397E-2"/>
          <c:w val="0.87271749781277341"/>
          <c:h val="0.59115573053368331"/>
        </c:manualLayout>
      </c:layout>
      <c:lineChart>
        <c:grouping val="standard"/>
        <c:varyColors val="0"/>
        <c:ser>
          <c:idx val="3"/>
          <c:order val="0"/>
          <c:tx>
            <c:strRef>
              <c:f>'ACEI-ARB DM-CKD by Race'!$B$81</c:f>
              <c:strCache>
                <c:ptCount val="1"/>
                <c:pt idx="0">
                  <c:v>White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'ACEI-ARB DM-CKD by Race'!$C$76:$J$76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Race'!$C$81:$J$81</c:f>
              <c:numCache>
                <c:formatCode>0.00</c:formatCode>
                <c:ptCount val="8"/>
                <c:pt idx="0">
                  <c:v>69.952399999999997</c:v>
                </c:pt>
                <c:pt idx="1">
                  <c:v>66.956199999999995</c:v>
                </c:pt>
                <c:pt idx="2">
                  <c:v>67.647099999999995</c:v>
                </c:pt>
                <c:pt idx="3">
                  <c:v>67.456000000000003</c:v>
                </c:pt>
                <c:pt idx="4">
                  <c:v>64.3245</c:v>
                </c:pt>
                <c:pt idx="5">
                  <c:v>64.559700000000007</c:v>
                </c:pt>
                <c:pt idx="6">
                  <c:v>63.687199999999997</c:v>
                </c:pt>
                <c:pt idx="7">
                  <c:v>61.824300000000001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772-4FBF-BB09-8583C4201241}"/>
            </c:ext>
          </c:extLst>
        </c:ser>
        <c:ser>
          <c:idx val="2"/>
          <c:order val="1"/>
          <c:tx>
            <c:strRef>
              <c:f>'ACEI-ARB DM-CKD by Race'!$B$79</c:f>
              <c:strCache>
                <c:ptCount val="1"/>
                <c:pt idx="0">
                  <c:v>Black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'ACEI-ARB DM-CKD by Race'!$C$76:$J$76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Race'!$C$79:$J$79</c:f>
              <c:numCache>
                <c:formatCode>0.00</c:formatCode>
                <c:ptCount val="8"/>
                <c:pt idx="0">
                  <c:v>74.400599999999997</c:v>
                </c:pt>
                <c:pt idx="1">
                  <c:v>72.138999999999996</c:v>
                </c:pt>
                <c:pt idx="2">
                  <c:v>70.912999999999997</c:v>
                </c:pt>
                <c:pt idx="3">
                  <c:v>68.2303</c:v>
                </c:pt>
                <c:pt idx="4">
                  <c:v>65.436000000000007</c:v>
                </c:pt>
                <c:pt idx="5">
                  <c:v>65.505600000000001</c:v>
                </c:pt>
                <c:pt idx="6">
                  <c:v>65.090599999999995</c:v>
                </c:pt>
                <c:pt idx="7">
                  <c:v>66.027000000000001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772-4FBF-BB09-8583C4201241}"/>
            </c:ext>
          </c:extLst>
        </c:ser>
        <c:ser>
          <c:idx val="4"/>
          <c:order val="2"/>
          <c:tx>
            <c:strRef>
              <c:f>'ACEI-ARB DM-CKD by Race'!$B$78</c:f>
              <c:strCache>
                <c:ptCount val="1"/>
                <c:pt idx="0">
                  <c:v>Asian American/Pacific Islander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'ACEI-ARB DM-CKD by Race'!$C$76:$J$76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Race'!$C$78:$J$78</c:f>
              <c:numCache>
                <c:formatCode>0.00</c:formatCode>
                <c:ptCount val="8"/>
                <c:pt idx="0">
                  <c:v>75.635599999999997</c:v>
                </c:pt>
                <c:pt idx="1">
                  <c:v>74.506600000000006</c:v>
                </c:pt>
                <c:pt idx="2">
                  <c:v>72.968900000000005</c:v>
                </c:pt>
                <c:pt idx="3">
                  <c:v>74.441699999999997</c:v>
                </c:pt>
                <c:pt idx="4">
                  <c:v>72.0488</c:v>
                </c:pt>
                <c:pt idx="5">
                  <c:v>71.778300000000002</c:v>
                </c:pt>
                <c:pt idx="6">
                  <c:v>70.253100000000003</c:v>
                </c:pt>
                <c:pt idx="7">
                  <c:v>70.968400000000003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772-4FBF-BB09-8583C4201241}"/>
            </c:ext>
          </c:extLst>
        </c:ser>
        <c:ser>
          <c:idx val="1"/>
          <c:order val="3"/>
          <c:tx>
            <c:strRef>
              <c:f>'ACEI-ARB DM-CKD by Race'!$B$80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'ACEI-ARB DM-CKD by Race'!$C$76:$J$76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Race'!$C$80:$J$80</c:f>
              <c:numCache>
                <c:formatCode>0.00</c:formatCode>
                <c:ptCount val="8"/>
                <c:pt idx="0">
                  <c:v>67.406599999999997</c:v>
                </c:pt>
                <c:pt idx="1">
                  <c:v>70.3964</c:v>
                </c:pt>
                <c:pt idx="2">
                  <c:v>70.825699999999998</c:v>
                </c:pt>
                <c:pt idx="3">
                  <c:v>67.105699999999999</c:v>
                </c:pt>
                <c:pt idx="4">
                  <c:v>65.942800000000005</c:v>
                </c:pt>
                <c:pt idx="5">
                  <c:v>63.511200000000002</c:v>
                </c:pt>
                <c:pt idx="6">
                  <c:v>64.953299999999999</c:v>
                </c:pt>
                <c:pt idx="7">
                  <c:v>62.256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772-4FBF-BB09-8583C4201241}"/>
            </c:ext>
          </c:extLst>
        </c:ser>
        <c:ser>
          <c:idx val="5"/>
          <c:order val="4"/>
          <c:tx>
            <c:strRef>
              <c:f>'ACEI-ARB DM-CKD by Race'!$B$82</c:f>
              <c:strCache>
                <c:ptCount val="1"/>
                <c:pt idx="0">
                  <c:v>Other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'ACEI-ARB DM-CKD by Race'!$C$76:$J$76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Race'!$C$82:$J$82</c:f>
              <c:numCache>
                <c:formatCode>0.00</c:formatCode>
                <c:ptCount val="8"/>
                <c:pt idx="0">
                  <c:v>71.818399999999997</c:v>
                </c:pt>
                <c:pt idx="1">
                  <c:v>67.949399999999997</c:v>
                </c:pt>
                <c:pt idx="2">
                  <c:v>64.894599999999997</c:v>
                </c:pt>
                <c:pt idx="3">
                  <c:v>65.577799999999996</c:v>
                </c:pt>
                <c:pt idx="4">
                  <c:v>68.418000000000006</c:v>
                </c:pt>
                <c:pt idx="5">
                  <c:v>68.002700000000004</c:v>
                </c:pt>
                <c:pt idx="6">
                  <c:v>73.660200000000003</c:v>
                </c:pt>
                <c:pt idx="7">
                  <c:v>69.757599999999996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772-4FBF-BB09-8583C4201241}"/>
            </c:ext>
          </c:extLst>
        </c:ser>
        <c:ser>
          <c:idx val="0"/>
          <c:order val="5"/>
          <c:tx>
            <c:strRef>
              <c:f>'ACEI-ARB DM-CKD by Race'!$B$77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'ACEI-ARB DM-CKD by Race'!$C$76:$J$76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Race'!$C$77:$J$77</c:f>
              <c:numCache>
                <c:formatCode>General</c:formatCode>
                <c:ptCount val="8"/>
                <c:pt idx="0">
                  <c:v>69.679999999999993</c:v>
                </c:pt>
                <c:pt idx="1">
                  <c:v>68</c:v>
                </c:pt>
                <c:pt idx="2">
                  <c:v>66.83</c:v>
                </c:pt>
                <c:pt idx="3">
                  <c:v>66.25</c:v>
                </c:pt>
                <c:pt idx="4">
                  <c:v>64.44</c:v>
                </c:pt>
                <c:pt idx="5">
                  <c:v>64.08</c:v>
                </c:pt>
                <c:pt idx="6">
                  <c:v>64.33</c:v>
                </c:pt>
                <c:pt idx="7">
                  <c:v>63.64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E772-4FBF-BB09-8583C4201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4696704"/>
        <c:axId val="1024697664"/>
      </c:lineChart>
      <c:catAx>
        <c:axId val="1024696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697664"/>
        <c:crosses val="autoZero"/>
        <c:auto val="1"/>
        <c:lblAlgn val="ctr"/>
        <c:lblOffset val="100"/>
        <c:noMultiLvlLbl val="0"/>
      </c:catAx>
      <c:valAx>
        <c:axId val="10246976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/>
                  <a:t>ACEi</a:t>
                </a:r>
                <a:r>
                  <a:rPr lang="en-US" dirty="0"/>
                  <a:t>/ARB Use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  <a:prstDash val="sys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696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2169728783902021E-4"/>
          <c:y val="0.75136614173228344"/>
          <c:w val="0.99804549431321088"/>
          <c:h val="0.231967191601049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'ACEI-ARB DM-CKD by CKD Stage'!$B$62</c:f>
              <c:strCache>
                <c:ptCount val="1"/>
                <c:pt idx="0">
                  <c:v>CKD Stage 1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'ACEI-ARB DM-CKD by CKD Stage'!$D$1:$K$1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Stage'!$C$62:$J$62</c:f>
              <c:numCache>
                <c:formatCode>General</c:formatCode>
                <c:ptCount val="8"/>
                <c:pt idx="0">
                  <c:v>77.290000000000006</c:v>
                </c:pt>
                <c:pt idx="1">
                  <c:v>75.72</c:v>
                </c:pt>
                <c:pt idx="2">
                  <c:v>75.290000000000006</c:v>
                </c:pt>
                <c:pt idx="3">
                  <c:v>74.28</c:v>
                </c:pt>
                <c:pt idx="4">
                  <c:v>73.59</c:v>
                </c:pt>
                <c:pt idx="5">
                  <c:v>73.33</c:v>
                </c:pt>
                <c:pt idx="6">
                  <c:v>72.790000000000006</c:v>
                </c:pt>
                <c:pt idx="7">
                  <c:v>73.099999999999994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65-4883-8DAB-9C9EE54AFBAB}"/>
            </c:ext>
          </c:extLst>
        </c:ser>
        <c:ser>
          <c:idx val="2"/>
          <c:order val="1"/>
          <c:tx>
            <c:strRef>
              <c:f>'ACEI-ARB DM-CKD by CKD Stage'!$B$63</c:f>
              <c:strCache>
                <c:ptCount val="1"/>
                <c:pt idx="0">
                  <c:v>CKD Stage 2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'ACEI-ARB DM-CKD by CKD Stage'!$D$1:$K$1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Stage'!$C$63:$J$63</c:f>
              <c:numCache>
                <c:formatCode>General</c:formatCode>
                <c:ptCount val="8"/>
                <c:pt idx="0">
                  <c:v>83.98</c:v>
                </c:pt>
                <c:pt idx="1">
                  <c:v>82.25</c:v>
                </c:pt>
                <c:pt idx="2">
                  <c:v>81.78</c:v>
                </c:pt>
                <c:pt idx="3">
                  <c:v>80.599999999999994</c:v>
                </c:pt>
                <c:pt idx="4">
                  <c:v>79.3</c:v>
                </c:pt>
                <c:pt idx="5">
                  <c:v>78.63</c:v>
                </c:pt>
                <c:pt idx="6">
                  <c:v>79.459999999999994</c:v>
                </c:pt>
                <c:pt idx="7">
                  <c:v>78.739999999999995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F65-4883-8DAB-9C9EE54AFBAB}"/>
            </c:ext>
          </c:extLst>
        </c:ser>
        <c:ser>
          <c:idx val="3"/>
          <c:order val="2"/>
          <c:tx>
            <c:strRef>
              <c:f>'ACEI-ARB DM-CKD by CKD Stage'!$B$64</c:f>
              <c:strCache>
                <c:ptCount val="1"/>
                <c:pt idx="0">
                  <c:v>CKD Stage 3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'ACEI-ARB DM-CKD by CKD Stage'!$D$1:$K$1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Stage'!$C$64:$J$64</c:f>
              <c:numCache>
                <c:formatCode>General</c:formatCode>
                <c:ptCount val="8"/>
                <c:pt idx="0">
                  <c:v>83.01</c:v>
                </c:pt>
                <c:pt idx="1">
                  <c:v>82.18</c:v>
                </c:pt>
                <c:pt idx="2">
                  <c:v>81.7</c:v>
                </c:pt>
                <c:pt idx="3">
                  <c:v>80.680000000000007</c:v>
                </c:pt>
                <c:pt idx="4">
                  <c:v>79.680000000000007</c:v>
                </c:pt>
                <c:pt idx="5">
                  <c:v>79.36</c:v>
                </c:pt>
                <c:pt idx="6">
                  <c:v>79.89</c:v>
                </c:pt>
                <c:pt idx="7">
                  <c:v>80.260000000000005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F65-4883-8DAB-9C9EE54AFBAB}"/>
            </c:ext>
          </c:extLst>
        </c:ser>
        <c:ser>
          <c:idx val="4"/>
          <c:order val="3"/>
          <c:tx>
            <c:strRef>
              <c:f>'ACEI-ARB DM-CKD by CKD Stage'!$B$65</c:f>
              <c:strCache>
                <c:ptCount val="1"/>
                <c:pt idx="0">
                  <c:v>CKD Stage 4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'ACEI-ARB DM-CKD by CKD Stage'!$D$1:$K$1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Stage'!$C$65:$J$65</c:f>
              <c:numCache>
                <c:formatCode>General</c:formatCode>
                <c:ptCount val="8"/>
                <c:pt idx="0">
                  <c:v>72.47</c:v>
                </c:pt>
                <c:pt idx="1">
                  <c:v>72.91</c:v>
                </c:pt>
                <c:pt idx="2">
                  <c:v>72.010000000000005</c:v>
                </c:pt>
                <c:pt idx="3">
                  <c:v>72.78</c:v>
                </c:pt>
                <c:pt idx="4">
                  <c:v>74.41</c:v>
                </c:pt>
                <c:pt idx="5">
                  <c:v>72.819999999999993</c:v>
                </c:pt>
                <c:pt idx="6">
                  <c:v>72.95</c:v>
                </c:pt>
                <c:pt idx="7">
                  <c:v>74.72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F65-4883-8DAB-9C9EE54AFBAB}"/>
            </c:ext>
          </c:extLst>
        </c:ser>
        <c:ser>
          <c:idx val="5"/>
          <c:order val="4"/>
          <c:tx>
            <c:strRef>
              <c:f>'ACEI-ARB DM-CKD by CKD Stage'!$B$66</c:f>
              <c:strCache>
                <c:ptCount val="1"/>
                <c:pt idx="0">
                  <c:v>CKD Stage 5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'ACEI-ARB DM-CKD by CKD Stage'!$D$1:$K$1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Stage'!$C$66:$J$66</c:f>
              <c:numCache>
                <c:formatCode>General</c:formatCode>
                <c:ptCount val="8"/>
                <c:pt idx="0">
                  <c:v>57.79</c:v>
                </c:pt>
                <c:pt idx="1">
                  <c:v>54.48</c:v>
                </c:pt>
                <c:pt idx="2">
                  <c:v>50.91</c:v>
                </c:pt>
                <c:pt idx="3">
                  <c:v>49.02</c:v>
                </c:pt>
                <c:pt idx="4">
                  <c:v>53.1</c:v>
                </c:pt>
                <c:pt idx="5">
                  <c:v>51.08</c:v>
                </c:pt>
                <c:pt idx="6">
                  <c:v>50.56</c:v>
                </c:pt>
                <c:pt idx="7">
                  <c:v>53.31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F65-4883-8DAB-9C9EE54AFBAB}"/>
            </c:ext>
          </c:extLst>
        </c:ser>
        <c:ser>
          <c:idx val="0"/>
          <c:order val="5"/>
          <c:tx>
            <c:strRef>
              <c:f>'ACEI-ARB DM-CKD by CKD Stage'!$B$61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'ACEI-ARB DM-CKD by CKD Stage'!$D$1:$K$1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Stage'!$C$61:$J$61</c:f>
              <c:numCache>
                <c:formatCode>General</c:formatCode>
                <c:ptCount val="8"/>
                <c:pt idx="0">
                  <c:v>80.400000000000006</c:v>
                </c:pt>
                <c:pt idx="1">
                  <c:v>79.260000000000005</c:v>
                </c:pt>
                <c:pt idx="2">
                  <c:v>78.75</c:v>
                </c:pt>
                <c:pt idx="3">
                  <c:v>77.62</c:v>
                </c:pt>
                <c:pt idx="4">
                  <c:v>76.540000000000006</c:v>
                </c:pt>
                <c:pt idx="5">
                  <c:v>76.05</c:v>
                </c:pt>
                <c:pt idx="6">
                  <c:v>76.239999999999995</c:v>
                </c:pt>
                <c:pt idx="7">
                  <c:v>76.05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F65-4883-8DAB-9C9EE54AFB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1459343"/>
        <c:axId val="421457679"/>
      </c:lineChart>
      <c:catAx>
        <c:axId val="421459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1457679"/>
        <c:crosses val="autoZero"/>
        <c:auto val="1"/>
        <c:lblAlgn val="ctr"/>
        <c:lblOffset val="100"/>
        <c:noMultiLvlLbl val="0"/>
      </c:catAx>
      <c:valAx>
        <c:axId val="4214576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/>
                  <a:t>ACEi</a:t>
                </a:r>
                <a:r>
                  <a:rPr lang="en-US" dirty="0"/>
                  <a:t>/ARB Use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14593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499737532808396E-2"/>
          <c:y val="0.79304418197725279"/>
          <c:w val="0.97344496937882752"/>
          <c:h val="0.190289151356080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'ACEI-ARB DM-CKD by CKD Stage'!$B$75</c:f>
              <c:strCache>
                <c:ptCount val="1"/>
                <c:pt idx="0">
                  <c:v>CKD Stage 1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'ACEI-ARB DM-CKD by CKD Stage'!$C$73:$J$73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Stage'!$C$75:$J$75</c:f>
              <c:numCache>
                <c:formatCode>0.00</c:formatCode>
                <c:ptCount val="8"/>
                <c:pt idx="0">
                  <c:v>68.886399999999995</c:v>
                </c:pt>
                <c:pt idx="1">
                  <c:v>66.7179</c:v>
                </c:pt>
                <c:pt idx="2">
                  <c:v>66.490899999999996</c:v>
                </c:pt>
                <c:pt idx="3">
                  <c:v>66.118499999999997</c:v>
                </c:pt>
                <c:pt idx="4">
                  <c:v>65.143699999999995</c:v>
                </c:pt>
                <c:pt idx="5">
                  <c:v>64.191299999999998</c:v>
                </c:pt>
                <c:pt idx="6">
                  <c:v>63.402299999999997</c:v>
                </c:pt>
                <c:pt idx="7">
                  <c:v>63.693199999999997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F16-4A53-A1DB-E7919E9530D7}"/>
            </c:ext>
          </c:extLst>
        </c:ser>
        <c:ser>
          <c:idx val="2"/>
          <c:order val="1"/>
          <c:tx>
            <c:strRef>
              <c:f>'ACEI-ARB DM-CKD by CKD Stage'!$B$76</c:f>
              <c:strCache>
                <c:ptCount val="1"/>
                <c:pt idx="0">
                  <c:v>CKD Stage 2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'ACEI-ARB DM-CKD by CKD Stage'!$C$73:$J$73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Stage'!$C$76:$J$76</c:f>
              <c:numCache>
                <c:formatCode>0.00</c:formatCode>
                <c:ptCount val="8"/>
                <c:pt idx="0">
                  <c:v>76.710499999999996</c:v>
                </c:pt>
                <c:pt idx="1">
                  <c:v>73.511099999999999</c:v>
                </c:pt>
                <c:pt idx="2">
                  <c:v>70.487399999999994</c:v>
                </c:pt>
                <c:pt idx="3">
                  <c:v>70.143100000000004</c:v>
                </c:pt>
                <c:pt idx="4">
                  <c:v>66.848399999999998</c:v>
                </c:pt>
                <c:pt idx="5">
                  <c:v>66.452200000000005</c:v>
                </c:pt>
                <c:pt idx="6">
                  <c:v>68.446600000000004</c:v>
                </c:pt>
                <c:pt idx="7">
                  <c:v>68.997299999999996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F16-4A53-A1DB-E7919E9530D7}"/>
            </c:ext>
          </c:extLst>
        </c:ser>
        <c:ser>
          <c:idx val="3"/>
          <c:order val="2"/>
          <c:tx>
            <c:strRef>
              <c:f>'ACEI-ARB DM-CKD by CKD Stage'!$B$77</c:f>
              <c:strCache>
                <c:ptCount val="1"/>
                <c:pt idx="0">
                  <c:v>CKD Stage 3</c:v>
                </c:pt>
              </c:strCache>
            </c:strRef>
          </c:tx>
          <c:spPr>
            <a:ln w="444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'ACEI-ARB DM-CKD by CKD Stage'!$C$73:$J$73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Stage'!$C$77:$J$77</c:f>
              <c:numCache>
                <c:formatCode>0.00</c:formatCode>
                <c:ptCount val="8"/>
                <c:pt idx="0">
                  <c:v>77.137600000000006</c:v>
                </c:pt>
                <c:pt idx="1">
                  <c:v>78.492599999999996</c:v>
                </c:pt>
                <c:pt idx="2">
                  <c:v>75.301500000000004</c:v>
                </c:pt>
                <c:pt idx="3">
                  <c:v>69.372600000000006</c:v>
                </c:pt>
                <c:pt idx="4">
                  <c:v>68.475499999999997</c:v>
                </c:pt>
                <c:pt idx="5">
                  <c:v>69.045000000000002</c:v>
                </c:pt>
                <c:pt idx="6">
                  <c:v>70.282600000000002</c:v>
                </c:pt>
                <c:pt idx="7">
                  <c:v>74.488200000000006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F16-4A53-A1DB-E7919E9530D7}"/>
            </c:ext>
          </c:extLst>
        </c:ser>
        <c:ser>
          <c:idx val="4"/>
          <c:order val="3"/>
          <c:tx>
            <c:strRef>
              <c:f>'ACEI-ARB DM-CKD by CKD Stage'!$B$78</c:f>
              <c:strCache>
                <c:ptCount val="1"/>
                <c:pt idx="0">
                  <c:v>CKD Stage 4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'ACEI-ARB DM-CKD by CKD Stage'!$C$73:$J$73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Stage'!$C$78:$J$78</c:f>
              <c:numCache>
                <c:formatCode>0.00</c:formatCode>
                <c:ptCount val="8"/>
                <c:pt idx="0">
                  <c:v>75.707300000000004</c:v>
                </c:pt>
                <c:pt idx="1">
                  <c:v>79.6554</c:v>
                </c:pt>
                <c:pt idx="2">
                  <c:v>70.047600000000003</c:v>
                </c:pt>
                <c:pt idx="3">
                  <c:v>69.629499999999993</c:v>
                </c:pt>
                <c:pt idx="4">
                  <c:v>72.641400000000004</c:v>
                </c:pt>
                <c:pt idx="5">
                  <c:v>75.875299999999996</c:v>
                </c:pt>
                <c:pt idx="6">
                  <c:v>72.080699999999993</c:v>
                </c:pt>
                <c:pt idx="7">
                  <c:v>73.722899999999996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F16-4A53-A1DB-E7919E9530D7}"/>
            </c:ext>
          </c:extLst>
        </c:ser>
        <c:ser>
          <c:idx val="5"/>
          <c:order val="4"/>
          <c:tx>
            <c:strRef>
              <c:f>'ACEI-ARB DM-CKD by CKD Stage'!$B$79</c:f>
              <c:strCache>
                <c:ptCount val="1"/>
                <c:pt idx="0">
                  <c:v>CKD Stage 5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'ACEI-ARB DM-CKD by CKD Stage'!$C$73:$J$73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Stage'!$C$79:$J$79</c:f>
              <c:numCache>
                <c:formatCode>0.00</c:formatCode>
                <c:ptCount val="8"/>
                <c:pt idx="0">
                  <c:v>38.776400000000002</c:v>
                </c:pt>
                <c:pt idx="1">
                  <c:v>57.459099999999999</c:v>
                </c:pt>
                <c:pt idx="2">
                  <c:v>67.891400000000004</c:v>
                </c:pt>
                <c:pt idx="3">
                  <c:v>30.880500000000001</c:v>
                </c:pt>
                <c:pt idx="4">
                  <c:v>58.078299999999999</c:v>
                </c:pt>
                <c:pt idx="5">
                  <c:v>30.095400000000001</c:v>
                </c:pt>
                <c:pt idx="6">
                  <c:v>57.666499999999999</c:v>
                </c:pt>
                <c:pt idx="7">
                  <c:v>76.998400000000004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F16-4A53-A1DB-E7919E9530D7}"/>
            </c:ext>
          </c:extLst>
        </c:ser>
        <c:ser>
          <c:idx val="0"/>
          <c:order val="5"/>
          <c:tx>
            <c:strRef>
              <c:f>'ACEI-ARB DM-CKD by CKD Stage'!$B$74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'ACEI-ARB DM-CKD by CKD Stage'!$C$73:$J$73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strCache>
            </c:strRef>
          </c:cat>
          <c:val>
            <c:numRef>
              <c:f>'ACEI-ARB DM-CKD by CKD Stage'!$C$74:$J$74</c:f>
              <c:numCache>
                <c:formatCode>General</c:formatCode>
                <c:ptCount val="8"/>
                <c:pt idx="0">
                  <c:v>69.679999999999993</c:v>
                </c:pt>
                <c:pt idx="1">
                  <c:v>68</c:v>
                </c:pt>
                <c:pt idx="2">
                  <c:v>66.83</c:v>
                </c:pt>
                <c:pt idx="3">
                  <c:v>66.25</c:v>
                </c:pt>
                <c:pt idx="4">
                  <c:v>64.44</c:v>
                </c:pt>
                <c:pt idx="5">
                  <c:v>64.08</c:v>
                </c:pt>
                <c:pt idx="6">
                  <c:v>64.33</c:v>
                </c:pt>
                <c:pt idx="7">
                  <c:v>63.64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CF16-4A53-A1DB-E7919E9530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1522015"/>
        <c:axId val="681524927"/>
      </c:lineChart>
      <c:catAx>
        <c:axId val="681522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524927"/>
        <c:crosses val="autoZero"/>
        <c:auto val="1"/>
        <c:lblAlgn val="ctr"/>
        <c:lblOffset val="100"/>
        <c:noMultiLvlLbl val="0"/>
      </c:catAx>
      <c:valAx>
        <c:axId val="681524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/>
                  <a:t>ACEi</a:t>
                </a:r>
                <a:r>
                  <a:rPr lang="en-US" dirty="0"/>
                  <a:t>/ARB Use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522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499737532808396E-2"/>
          <c:y val="0.79304418197725279"/>
          <c:w val="0.97900052493438305"/>
          <c:h val="0.190289151356080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73B43-6A56-473B-AE2D-AB20CDBDB64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51298-0F74-47A6-ACB4-982F1431A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18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051298-0F74-47A6-ACB4-982F1431AF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93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051298-0F74-47A6-ACB4-982F1431AF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02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8449-2E43-4B34-AFB5-42CA0AD23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720" y="2178844"/>
            <a:ext cx="11338560" cy="1594369"/>
          </a:xfrm>
        </p:spPr>
        <p:txBody>
          <a:bodyPr anchor="b"/>
          <a:lstStyle>
            <a:lvl1pPr algn="ctr">
              <a:defRPr sz="4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6D807-1E0F-4F52-92E5-9827BB931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280" y="3888828"/>
            <a:ext cx="11521440" cy="1881352"/>
          </a:xfrm>
        </p:spPr>
        <p:txBody>
          <a:bodyPr/>
          <a:lstStyle>
            <a:lvl1pPr marL="0" indent="0" algn="ctr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0F046-36EC-4A13-89A5-0CC29AB4D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4A129-0606-4903-A165-D0B38864E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EF8D5BE6-2B49-4430-B3CC-EC848085B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232" y="329025"/>
            <a:ext cx="754153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353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FE83A-2FF1-4212-A7D8-F2547F723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F2CD3-4A3B-4BB5-A8C6-93515C840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E1338-8E14-4E12-8514-B8F7581C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13D3-AB50-4A09-8DB2-7F26C27F26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44247-AED8-4BE5-97FF-55E5D290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3D25E-9B75-4BDF-BE71-685AF58A3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1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55AC4-0A12-4AF2-BD32-F89BA4E329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311FD-96A5-4F2E-9CC1-A1537DF2F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43FE6-D7D9-42A7-A93F-97596BFC8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13D3-AB50-4A09-8DB2-7F26C27F26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A1973-370D-4668-BF90-3DBF1A43D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5534F-0704-4F83-B361-02989C4F3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884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7F23F-F86B-41BA-A6AA-1A3F17EB3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79402-AB80-4C31-A14F-82C076FDE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92937"/>
            <a:ext cx="1143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D2CB6-1D80-4081-86FB-B15DD03DA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13D3-AB50-4A09-8DB2-7F26C27F26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CB740-D754-48D4-9589-4E1B5CCB6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A1B60-B2EB-45FC-99A5-2CEE060FA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white sign&#10;&#10;Description automatically generated">
            <a:extLst>
              <a:ext uri="{FF2B5EF4-FFF2-40B4-BE49-F238E27FC236}">
                <a16:creationId xmlns:a16="http://schemas.microsoft.com/office/drawing/2014/main" id="{CE5B4ECC-CA9A-4DD6-BBC4-5B5CA7B41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540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294DA-8682-47BA-801B-4A312533F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86CDE-F4D9-4130-9F65-C19EC77EE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EDE1F-53E5-4C5C-B1DC-D69BEDE4F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13D3-AB50-4A09-8DB2-7F26C27F26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7E355-DA7E-4665-99AA-D63311089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F42E0-1332-4ADF-BB40-D707772FE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white sign&#10;&#10;Description automatically generated">
            <a:extLst>
              <a:ext uri="{FF2B5EF4-FFF2-40B4-BE49-F238E27FC236}">
                <a16:creationId xmlns:a16="http://schemas.microsoft.com/office/drawing/2014/main" id="{021B1473-E230-4424-88C9-096E878C3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232" y="329025"/>
            <a:ext cx="7541536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22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B8B7E-E383-41B8-83DC-BCBAEFF2A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4E0F6-218D-4666-93AB-CC5CB0352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B6129-B622-4C6C-9627-E2D34A72A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2E2F8A-DDB4-40D8-BC9A-9F8C601A1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13D3-AB50-4A09-8DB2-7F26C27F26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D8514-39E9-463F-9D6D-BA2F1E4B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628B1-4B31-46D1-9943-288C2CFAA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8EDFA2D4-658B-4CFA-90B4-6D3C81B19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036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5F42C-D912-40D5-B069-2EBDDB21F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FE388-458A-4BFC-8B5B-E2338FA75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71131-2939-4333-BE32-6B971E6D9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D687D6-AE10-483D-8497-199549CC3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B0C9B6-845A-427D-8890-7FF14752BD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56D4DF-7BF9-4656-9E74-1978BF3C3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13D3-AB50-4A09-8DB2-7F26C27F26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118974-B101-4E89-B490-F9C18CF57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7DF8C8-6B1A-46AB-B0B9-0B148661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ue and white sign&#10;&#10;Description automatically generated">
            <a:extLst>
              <a:ext uri="{FF2B5EF4-FFF2-40B4-BE49-F238E27FC236}">
                <a16:creationId xmlns:a16="http://schemas.microsoft.com/office/drawing/2014/main" id="{288D87A5-8AAA-4E59-8F47-23DB04B75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10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592C9-40CD-4BC2-AA2D-942CC7600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C8478D-ABC5-4F57-99D5-D5C201F5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13D3-AB50-4A09-8DB2-7F26C27F26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8C8747-5D3F-46B5-985C-DAC1E17CE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AA2AB-2FF6-44C7-A235-F093DF30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A blue and white sign&#10;&#10;Description automatically generated">
            <a:extLst>
              <a:ext uri="{FF2B5EF4-FFF2-40B4-BE49-F238E27FC236}">
                <a16:creationId xmlns:a16="http://schemas.microsoft.com/office/drawing/2014/main" id="{F220FB18-732D-4555-9511-BE496C6298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235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6F6823-A8E4-41B5-AABF-7E50AB94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13D3-AB50-4A09-8DB2-7F26C27F26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33D15-14C9-4533-A0B2-E17FCF5B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E63C01-7C52-4C05-B87A-E55AEC070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blue and white sign&#10;&#10;Description automatically generated">
            <a:extLst>
              <a:ext uri="{FF2B5EF4-FFF2-40B4-BE49-F238E27FC236}">
                <a16:creationId xmlns:a16="http://schemas.microsoft.com/office/drawing/2014/main" id="{1800F7B6-564D-454C-8D78-AAFB76F65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67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A31D2-9A00-45DB-A47F-9F571777F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AAFDC-A042-4571-8E47-321A4016E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D1982-1467-44BE-898D-FDE749B74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64EBC-62D2-4411-B172-EB0CAA25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13D3-AB50-4A09-8DB2-7F26C27F26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270BC-E6DC-49B9-94D8-2DFC8079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01F3D-733C-4F46-80D5-9CEB97054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8AAFF090-4748-4CEB-82FE-B8DC75C44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1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E1E9C-B474-4962-83D4-0F95B2D05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891AEC-7DE2-4B8B-BF1B-C9E9B2488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628899-8ED1-47C9-90C3-9AB19FF89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948AA-B4CB-40C1-989C-1976A6683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13D3-AB50-4A09-8DB2-7F26C27F26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FE994E-4C08-4134-AA8F-7F0FB57B4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B27BB6-3A58-4F48-9C34-230B6476B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sign&#10;&#10;Description automatically generated">
            <a:extLst>
              <a:ext uri="{FF2B5EF4-FFF2-40B4-BE49-F238E27FC236}">
                <a16:creationId xmlns:a16="http://schemas.microsoft.com/office/drawing/2014/main" id="{6551F537-C48C-4D91-AF2C-B85939448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46" y="6082166"/>
            <a:ext cx="2639537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1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6A2EFD-5BC8-486D-AC05-C88192EE0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D6EF7-BE2E-44A6-A579-2EB131557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E8898-A5C2-4AD9-9375-B6EEEF874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713D3-AB50-4A09-8DB2-7F26C27F26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FB22A-4D3A-4BD5-9047-B2647995E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6F5A4-D87B-4D75-B420-FEC892754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D55EF-3866-48AB-848E-88CF6369B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3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0D1C1-F57F-8F26-3A27-C1F4D5FA7F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ACEi</a:t>
            </a:r>
            <a:r>
              <a:rPr lang="en-US" dirty="0"/>
              <a:t>/ARB Use in Diabetes Mellitus with CKD in the Military Health System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42F7F9-7593-8346-0823-514C387C6E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2000" dirty="0">
                <a:latin typeface="+mn-lt"/>
                <a:ea typeface="Open Sans"/>
                <a:cs typeface="Open Sans"/>
              </a:rPr>
              <a:t>Angiotensin-converting enzyme inhibitor (</a:t>
            </a:r>
            <a:r>
              <a:rPr lang="en-US" sz="2000" dirty="0" err="1">
                <a:latin typeface="+mn-lt"/>
                <a:ea typeface="Open Sans"/>
                <a:cs typeface="Open Sans"/>
              </a:rPr>
              <a:t>ACEi</a:t>
            </a:r>
            <a:r>
              <a:rPr lang="en-US" sz="2000" dirty="0">
                <a:latin typeface="+mn-lt"/>
                <a:ea typeface="Open Sans"/>
                <a:cs typeface="Open Sans"/>
              </a:rPr>
              <a:t>) or angiotensin receptor blocker (ARB) use among Military Health System (MHS) beneficiaries with types 1 and 2 diabetes mellitus and chronic kidney disease (CKD) decreased from 69.7% to 63.6% (age-standardized) between 2016 and 2023</a:t>
            </a:r>
            <a:r>
              <a:rPr lang="en-US" sz="2000" dirty="0">
                <a:latin typeface="+mn-lt"/>
                <a:ea typeface="Calibri"/>
                <a:cs typeface="Calibri"/>
              </a:rPr>
              <a:t>. </a:t>
            </a:r>
            <a:r>
              <a:rPr lang="en-US" sz="2000" dirty="0">
                <a:latin typeface="Calibri"/>
                <a:ea typeface="Calibri"/>
                <a:cs typeface="Calibri"/>
              </a:rPr>
              <a:t>Use was generally higher during the period among adults aged over 60 years (crude) and males (age-standardized). </a:t>
            </a:r>
          </a:p>
          <a:p>
            <a:pPr algn="l"/>
            <a:endParaRPr lang="en-US" sz="2000" b="1" dirty="0">
              <a:latin typeface="+mn-lt"/>
            </a:endParaRPr>
          </a:p>
          <a:p>
            <a:pPr algn="l"/>
            <a:r>
              <a:rPr lang="en-US" sz="2000" b="1" dirty="0">
                <a:latin typeface="+mn-lt"/>
              </a:rPr>
              <a:t>Data Source: </a:t>
            </a:r>
            <a:r>
              <a:rPr lang="en-US" sz="2000" dirty="0">
                <a:latin typeface="+mn-lt"/>
              </a:rPr>
              <a:t>MHS  </a:t>
            </a:r>
          </a:p>
        </p:txBody>
      </p:sp>
    </p:spTree>
    <p:extLst>
      <p:ext uri="{BB962C8B-B14F-4D97-AF65-F5344CB8AC3E}">
        <p14:creationId xmlns:p14="http://schemas.microsoft.com/office/powerpoint/2010/main" val="3654360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E7B71-1466-A029-C71C-9848DD28C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86ECC-8356-BE3E-18DE-DF709DA06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ACEi</a:t>
            </a:r>
            <a:r>
              <a:rPr lang="en-US" dirty="0"/>
              <a:t>/ARB Use in DM with CKD by CKD Stage, Age Standardized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B68B2F7-0204-4B68-B563-9BAC1C2651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4128926"/>
              </p:ext>
            </p:extLst>
          </p:nvPr>
        </p:nvGraphicFramePr>
        <p:xfrm>
          <a:off x="381000" y="1692937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8073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92BA6-A320-D4DA-CE84-AEFB2A061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E94C1-505E-1214-3F64-1430150DF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ACEi</a:t>
            </a:r>
            <a:r>
              <a:rPr lang="en-US" dirty="0"/>
              <a:t>/ARB Use in DM with CKD, Crude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E58DA4E-5255-4EC3-BD00-D80D2EFEEC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0133633"/>
              </p:ext>
            </p:extLst>
          </p:nvPr>
        </p:nvGraphicFramePr>
        <p:xfrm>
          <a:off x="381000" y="1597687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039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CDDE9-091A-2256-4628-0C0C109CD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06DC9-27BF-56F5-858F-661F83AC5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ACEi</a:t>
            </a:r>
            <a:r>
              <a:rPr lang="en-US" dirty="0"/>
              <a:t>/ARB Use in DM with CKD, Age Standardized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1DF4414-5ADE-4182-8704-77C3A5707E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8845843"/>
              </p:ext>
            </p:extLst>
          </p:nvPr>
        </p:nvGraphicFramePr>
        <p:xfrm>
          <a:off x="381000" y="1578637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1581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B64D9-18CA-1BE8-6278-30BF98AAC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ACEi</a:t>
            </a:r>
            <a:r>
              <a:rPr lang="en-US" dirty="0"/>
              <a:t>/ARB Use in DM with CKD, by Age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0F0C6A1-923D-EEDD-7879-ADBB6092D1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5143539"/>
              </p:ext>
            </p:extLst>
          </p:nvPr>
        </p:nvGraphicFramePr>
        <p:xfrm>
          <a:off x="381000" y="1692937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56890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16056-D43D-597F-909A-2E982B3CD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7EE9E-F195-6165-92F7-0F8C6A235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ACEi</a:t>
            </a:r>
            <a:r>
              <a:rPr lang="en-US" dirty="0"/>
              <a:t>/ARB Use in DM with CKD by Sex, Crude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E0F4EB3-B386-0D90-C65B-1CCA96AD87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7613931"/>
              </p:ext>
            </p:extLst>
          </p:nvPr>
        </p:nvGraphicFramePr>
        <p:xfrm>
          <a:off x="381000" y="1692937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6743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8EDE2-CFFE-91BD-B483-A089B3CF7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B3076-1C04-4477-55D8-F1C8F69C8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ACEi</a:t>
            </a:r>
            <a:r>
              <a:rPr lang="en-US" dirty="0"/>
              <a:t>/ARB Use in DM with CKD by Sex, Age Standardized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C8FBFE1-913D-AD96-B2E8-32A2C1CAB9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5058569"/>
              </p:ext>
            </p:extLst>
          </p:nvPr>
        </p:nvGraphicFramePr>
        <p:xfrm>
          <a:off x="381000" y="1692937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874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BBDCC-65CF-EB63-A1C3-7EA461701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FE52F-24A9-E406-60D9-204CB41F2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ACEi</a:t>
            </a:r>
            <a:r>
              <a:rPr lang="en-US" dirty="0"/>
              <a:t>/ARB Use in DM with CKD by Race, Crude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E500B5D-E27D-AEB4-3100-897AF0865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942718"/>
              </p:ext>
            </p:extLst>
          </p:nvPr>
        </p:nvGraphicFramePr>
        <p:xfrm>
          <a:off x="381000" y="1692937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9031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FD452-72D4-19BA-6283-0A2C8EA26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113B2-A808-B641-796C-17E68BAC7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ACEi</a:t>
            </a:r>
            <a:r>
              <a:rPr lang="en-US" dirty="0"/>
              <a:t>/ARB Use in DM with CKD by Race, </a:t>
            </a:r>
            <a:br>
              <a:rPr lang="en-US" dirty="0"/>
            </a:br>
            <a:r>
              <a:rPr lang="en-US" dirty="0"/>
              <a:t>Age Standardized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6A861E8-7DDB-9533-315E-4B22E740DA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1973852"/>
              </p:ext>
            </p:extLst>
          </p:nvPr>
        </p:nvGraphicFramePr>
        <p:xfrm>
          <a:off x="381000" y="1692937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4031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165BE-B201-E5A6-FFA9-3911B0B50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3E7D1-8A9E-F5B8-28D7-38C40829D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 err="1"/>
              <a:t>ACEi</a:t>
            </a:r>
            <a:r>
              <a:rPr lang="en-US" dirty="0"/>
              <a:t>/ARB Use in DM with CKD by CKD Stage, Crude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018BFF9-F8E2-4F33-A211-DBEF9E3818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750670"/>
              </p:ext>
            </p:extLst>
          </p:nvPr>
        </p:nvGraphicFramePr>
        <p:xfrm>
          <a:off x="381000" y="1692937"/>
          <a:ext cx="1143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6952798"/>
      </p:ext>
    </p:extLst>
  </p:cSld>
  <p:clrMapOvr>
    <a:masterClrMapping/>
  </p:clrMapOvr>
</p:sld>
</file>

<file path=ppt/theme/theme1.xml><?xml version="1.0" encoding="utf-8"?>
<a:theme xmlns:a="http://schemas.openxmlformats.org/drawingml/2006/main" name="PPT template for KDSS indicator download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49bc8e-1545-4b42-a651-f1b0ccdc5fa5">
      <Terms xmlns="http://schemas.microsoft.com/office/infopath/2007/PartnerControls"/>
    </lcf76f155ced4ddcb4097134ff3c332f>
    <TaxCatchAll xmlns="8e022c51-0240-47ac-b7b0-09a2f308677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BC9B24C2BC4648A822105B302116B0" ma:contentTypeVersion="10" ma:contentTypeDescription="Create a new document." ma:contentTypeScope="" ma:versionID="581fb2d9703863f3db532522de69a7d8">
  <xsd:schema xmlns:xsd="http://www.w3.org/2001/XMLSchema" xmlns:xs="http://www.w3.org/2001/XMLSchema" xmlns:p="http://schemas.microsoft.com/office/2006/metadata/properties" xmlns:ns2="5749bc8e-1545-4b42-a651-f1b0ccdc5fa5" xmlns:ns3="8e022c51-0240-47ac-b7b0-09a2f3086777" targetNamespace="http://schemas.microsoft.com/office/2006/metadata/properties" ma:root="true" ma:fieldsID="96cb22f3222442646e545c3c1fc94001" ns2:_="" ns3:_="">
    <xsd:import namespace="5749bc8e-1545-4b42-a651-f1b0ccdc5fa5"/>
    <xsd:import namespace="8e022c51-0240-47ac-b7b0-09a2f30867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9bc8e-1545-4b42-a651-f1b0ccdc5f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ae6c5d7-b21f-4aaa-ac91-296ecc6194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022c51-0240-47ac-b7b0-09a2f308677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f07c378-3462-46dc-a28e-833745c64bfd}" ma:internalName="TaxCatchAll" ma:showField="CatchAllData" ma:web="8e022c51-0240-47ac-b7b0-09a2f30867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BAC2CD-A757-419C-87B2-E4604CD92D95}">
  <ds:schemaRefs>
    <ds:schemaRef ds:uri="http://schemas.microsoft.com/office/2006/metadata/properties"/>
    <ds:schemaRef ds:uri="http://schemas.microsoft.com/office/infopath/2007/PartnerControls"/>
    <ds:schemaRef ds:uri="5749bc8e-1545-4b42-a651-f1b0ccdc5fa5"/>
    <ds:schemaRef ds:uri="8e022c51-0240-47ac-b7b0-09a2f3086777"/>
  </ds:schemaRefs>
</ds:datastoreItem>
</file>

<file path=customXml/itemProps2.xml><?xml version="1.0" encoding="utf-8"?>
<ds:datastoreItem xmlns:ds="http://schemas.openxmlformats.org/officeDocument/2006/customXml" ds:itemID="{5CF62DD6-F59A-4A6A-8D28-4CEB42D531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7A4404-9E70-4D2E-8954-A8110F8396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49bc8e-1545-4b42-a651-f1b0ccdc5fa5"/>
    <ds:schemaRef ds:uri="8e022c51-0240-47ac-b7b0-09a2f30867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267</Words>
  <Application>Microsoft Office PowerPoint</Application>
  <PresentationFormat>Widescreen</PresentationFormat>
  <Paragraphs>24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PPT template for KDSS indicator downloads</vt:lpstr>
      <vt:lpstr>ACEi/ARB Use in Diabetes Mellitus with CKD in the Military Health System </vt:lpstr>
      <vt:lpstr>ACEi/ARB Use in DM with CKD, Crude</vt:lpstr>
      <vt:lpstr>ACEi/ARB Use in DM with CKD, Age Standardized</vt:lpstr>
      <vt:lpstr>ACEi/ARB Use in DM with CKD, by Age</vt:lpstr>
      <vt:lpstr>ACEi/ARB Use in DM with CKD by Sex, Crude</vt:lpstr>
      <vt:lpstr>ACEi/ARB Use in DM with CKD by Sex, Age Standardized</vt:lpstr>
      <vt:lpstr>ACEi/ARB Use in DM with CKD by Race, Crude</vt:lpstr>
      <vt:lpstr>ACEi/ARB Use in DM with CKD by Race,  Age Standardized</vt:lpstr>
      <vt:lpstr>ACEi/ARB Use in DM with CKD by CKD Stage, Crude</vt:lpstr>
      <vt:lpstr>ACEi/ARB Use in DM with CKD by CKD Stage, Age Standardized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ACEi/ARB use in Diabetes Mellitus With Chronic Kidney Disease in the Military Health System </dc:title>
  <dc:creator>Licon, Ana Laura</dc:creator>
  <cp:lastModifiedBy>Licon, Ana Laura</cp:lastModifiedBy>
  <cp:revision>10</cp:revision>
  <dcterms:created xsi:type="dcterms:W3CDTF">2025-11-17T17:14:04Z</dcterms:created>
  <dcterms:modified xsi:type="dcterms:W3CDTF">2026-05-13T19:36:16Z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0x01010050BC9B24C2BC4648A822105B302116B0</vt:lpwstr>
  </property>
  <property fmtid="{D5CDD505-2E9C-101B-9397-08002B2CF9AE}" pid="3" name="MSIP_Label_9a5e8a9d-1b12-42bd-9856-0af2bbe0ed89_Enabled">
    <vt:lpwstr>True</vt:lpwstr>
  </property>
  <property fmtid="{D5CDD505-2E9C-101B-9397-08002B2CF9AE}" pid="4" name="MSIP_Label_9a5e8a9d-1b12-42bd-9856-0af2bbe0ed89_SiteId">
    <vt:lpwstr>13af8d65-0b4b-4c0f-a446-a427419abfd6</vt:lpwstr>
  </property>
  <property fmtid="{D5CDD505-2E9C-101B-9397-08002B2CF9AE}" pid="5" name="MSIP_Label_9a5e8a9d-1b12-42bd-9856-0af2bbe0ed89_SetDate">
    <vt:lpwstr>2026-05-12T23:09:20Z</vt:lpwstr>
  </property>
  <property fmtid="{D5CDD505-2E9C-101B-9397-08002B2CF9AE}" pid="6" name="MSIP_Label_9a5e8a9d-1b12-42bd-9856-0af2bbe0ed89_Name">
    <vt:lpwstr>Confidential - Default</vt:lpwstr>
  </property>
  <property fmtid="{D5CDD505-2E9C-101B-9397-08002B2CF9AE}" pid="7" name="MSIP_Label_9a5e8a9d-1b12-42bd-9856-0af2bbe0ed89_ActionId">
    <vt:lpwstr>83297a6a-a1d2-47e1-8213-b7c44ce3ad24</vt:lpwstr>
  </property>
  <property fmtid="{D5CDD505-2E9C-101B-9397-08002B2CF9AE}" pid="8" name="MSIP_Label_9a5e8a9d-1b12-42bd-9856-0af2bbe0ed89_Removed">
    <vt:lpwstr>False</vt:lpwstr>
  </property>
  <property fmtid="{D5CDD505-2E9C-101B-9397-08002B2CF9AE}" pid="9" name="MSIP_Label_9a5e8a9d-1b12-42bd-9856-0af2bbe0ed89_Extended_MSFT_Method">
    <vt:lpwstr>Standard</vt:lpwstr>
  </property>
  <property fmtid="{D5CDD505-2E9C-101B-9397-08002B2CF9AE}" pid="10" name="Sensitivity">
    <vt:lpwstr>Confidential - Default</vt:lpwstr>
  </property>
</Properties>
</file>