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2.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2" d="100"/>
          <a:sy n="102" d="100"/>
        </p:scale>
        <p:origin x="144"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TED\2025\DoD\PKD_DoD.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TED\2025\DoD\PKD_DoD.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TED\2025\DoD\PKD_DoD.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alicon\University%20of%20Michigan%20Dropbox\Ana%20Laura%20Licon\KECC\CDC%20(2022-%20)\Website%20Redesign\TED\2025\DoD\PKD_DoD.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C:\Users\alicon\University%20of%20Michigan%20Dropbox\Ana%20Laura%20Licon\KECC\CDC%20(2022-%20)\Website%20Redesign\TED\2025\DoD\PKD_DoD.xlsx" TargetMode="External"/></Relationships>
</file>

<file path=ppt/charts/_rels/chart6.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TED\2025\DoD\PKD_DoD.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TED\2025\DoD\PKD_DoD.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3"/>
          <c:order val="3"/>
          <c:tx>
            <c:strRef>
              <c:f>PKDPeriodPrevOVERALL!$B$2</c:f>
              <c:strCache>
                <c:ptCount val="1"/>
                <c:pt idx="0">
                  <c:v>ALL</c:v>
                </c:pt>
              </c:strCache>
            </c:strRef>
          </c:tx>
          <c:spPr>
            <a:solidFill>
              <a:schemeClr val="accent4"/>
            </a:solidFill>
            <a:ln>
              <a:noFill/>
            </a:ln>
            <a:effectLst/>
          </c:spPr>
          <c:invertIfNegative val="0"/>
          <c:cat>
            <c:strRef>
              <c:f>PKDPeriodPrevOVERALL!$D$1:$E$1</c:f>
              <c:strCache>
                <c:ptCount val="2"/>
                <c:pt idx="0">
                  <c:v>2016-2018</c:v>
                </c:pt>
                <c:pt idx="1">
                  <c:v>2019-2021</c:v>
                </c:pt>
              </c:strCache>
            </c:strRef>
          </c:cat>
          <c:val>
            <c:numRef>
              <c:f>PKDPeriodPrevOVERALL!$D$2:$E$2</c:f>
              <c:numCache>
                <c:formatCode>General</c:formatCode>
                <c:ptCount val="2"/>
                <c:pt idx="0">
                  <c:v>58.21</c:v>
                </c:pt>
                <c:pt idx="1">
                  <c:v>54.23</c:v>
                </c:pt>
              </c:numCache>
            </c:numRef>
          </c:val>
          <c:extLst>
            <c:ext xmlns:c16="http://schemas.microsoft.com/office/drawing/2014/chart" uri="{C3380CC4-5D6E-409C-BE32-E72D297353CC}">
              <c16:uniqueId val="{00000000-E146-46D7-BC13-B2635C59F24D}"/>
            </c:ext>
          </c:extLst>
        </c:ser>
        <c:dLbls>
          <c:showLegendKey val="0"/>
          <c:showVal val="0"/>
          <c:showCatName val="0"/>
          <c:showSerName val="0"/>
          <c:showPercent val="0"/>
          <c:showBubbleSize val="0"/>
        </c:dLbls>
        <c:gapWidth val="150"/>
        <c:axId val="1785061167"/>
        <c:axId val="1785060687"/>
        <c:extLst>
          <c:ext xmlns:c15="http://schemas.microsoft.com/office/drawing/2012/chart" uri="{02D57815-91ED-43cb-92C2-25804820EDAC}">
            <c15:filteredBarSeries>
              <c15:ser>
                <c:idx val="0"/>
                <c:order val="0"/>
                <c:tx>
                  <c:strRef>
                    <c:extLst>
                      <c:ext uri="{02D57815-91ED-43cb-92C2-25804820EDAC}">
                        <c15:formulaRef>
                          <c15:sqref>PKDPeriodPrevOVERALL!$A$2:$C$2</c15:sqref>
                        </c15:formulaRef>
                      </c:ext>
                    </c:extLst>
                    <c:strCache>
                      <c:ptCount val="3"/>
                      <c:pt idx="0">
                        <c:v>OVERALL</c:v>
                      </c:pt>
                      <c:pt idx="1">
                        <c:v>ALL</c:v>
                      </c:pt>
                      <c:pt idx="2">
                        <c:v>Prevalence (per 100K)</c:v>
                      </c:pt>
                    </c:strCache>
                  </c:strRef>
                </c:tx>
                <c:spPr>
                  <a:solidFill>
                    <a:schemeClr val="accent1"/>
                  </a:solidFill>
                  <a:ln>
                    <a:noFill/>
                  </a:ln>
                  <a:effectLst/>
                </c:spPr>
                <c:invertIfNegative val="0"/>
                <c:cat>
                  <c:strRef>
                    <c:extLst>
                      <c:ext uri="{02D57815-91ED-43cb-92C2-25804820EDAC}">
                        <c15:formulaRef>
                          <c15:sqref>PKDPeriodPrevOVERALL!$D$1:$E$1</c15:sqref>
                        </c15:formulaRef>
                      </c:ext>
                    </c:extLst>
                    <c:strCache>
                      <c:ptCount val="2"/>
                      <c:pt idx="0">
                        <c:v>2016-2018</c:v>
                      </c:pt>
                      <c:pt idx="1">
                        <c:v>2019-2021</c:v>
                      </c:pt>
                    </c:strCache>
                  </c:strRef>
                </c:cat>
                <c:val>
                  <c:numRef>
                    <c:extLst>
                      <c:ext uri="{02D57815-91ED-43cb-92C2-25804820EDAC}">
                        <c15:formulaRef>
                          <c15:sqref>PKDPeriodPrevOVERALL!$D$2:$E$2</c15:sqref>
                        </c15:formulaRef>
                      </c:ext>
                    </c:extLst>
                    <c:numCache>
                      <c:formatCode>General</c:formatCode>
                      <c:ptCount val="2"/>
                      <c:pt idx="0">
                        <c:v>58.21</c:v>
                      </c:pt>
                      <c:pt idx="1">
                        <c:v>54.23</c:v>
                      </c:pt>
                    </c:numCache>
                  </c:numRef>
                </c:val>
                <c:extLst>
                  <c:ext xmlns:c16="http://schemas.microsoft.com/office/drawing/2014/chart" uri="{C3380CC4-5D6E-409C-BE32-E72D297353CC}">
                    <c16:uniqueId val="{00000001-E146-46D7-BC13-B2635C59F24D}"/>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PKDPeriodPrevOVERALL!$A$3:$C$3</c15:sqref>
                        </c15:formulaRef>
                      </c:ext>
                    </c:extLst>
                    <c:strCache>
                      <c:ptCount val="3"/>
                      <c:pt idx="0">
                        <c:v>OVERALL</c:v>
                      </c:pt>
                      <c:pt idx="1">
                        <c:v>ALL</c:v>
                      </c:pt>
                      <c:pt idx="2">
                        <c:v>n (PKD)</c:v>
                      </c:pt>
                    </c:strCache>
                  </c:strRef>
                </c:tx>
                <c:spPr>
                  <a:solidFill>
                    <a:schemeClr val="accent2"/>
                  </a:solidFill>
                  <a:ln>
                    <a:noFill/>
                  </a:ln>
                  <a:effectLst/>
                </c:spPr>
                <c:invertIfNegative val="0"/>
                <c:cat>
                  <c:strRef>
                    <c:extLst xmlns:c15="http://schemas.microsoft.com/office/drawing/2012/chart">
                      <c:ext xmlns:c15="http://schemas.microsoft.com/office/drawing/2012/chart" uri="{02D57815-91ED-43cb-92C2-25804820EDAC}">
                        <c15:formulaRef>
                          <c15:sqref>PKDPeriodPrevOVERALL!$D$1:$E$1</c15:sqref>
                        </c15:formulaRef>
                      </c:ext>
                    </c:extLst>
                    <c:strCache>
                      <c:ptCount val="2"/>
                      <c:pt idx="0">
                        <c:v>2016-2018</c:v>
                      </c:pt>
                      <c:pt idx="1">
                        <c:v>2019-2021</c:v>
                      </c:pt>
                    </c:strCache>
                  </c:strRef>
                </c:cat>
                <c:val>
                  <c:numRef>
                    <c:extLst xmlns:c15="http://schemas.microsoft.com/office/drawing/2012/chart">
                      <c:ext xmlns:c15="http://schemas.microsoft.com/office/drawing/2012/chart" uri="{02D57815-91ED-43cb-92C2-25804820EDAC}">
                        <c15:formulaRef>
                          <c15:sqref>PKDPeriodPrevOVERALL!$D$3:$E$3</c15:sqref>
                        </c15:formulaRef>
                      </c:ext>
                    </c:extLst>
                    <c:numCache>
                      <c:formatCode>General</c:formatCode>
                      <c:ptCount val="2"/>
                      <c:pt idx="0">
                        <c:v>2932</c:v>
                      </c:pt>
                      <c:pt idx="1">
                        <c:v>2817</c:v>
                      </c:pt>
                    </c:numCache>
                  </c:numRef>
                </c:val>
                <c:extLst xmlns:c15="http://schemas.microsoft.com/office/drawing/2012/chart">
                  <c:ext xmlns:c16="http://schemas.microsoft.com/office/drawing/2014/chart" uri="{C3380CC4-5D6E-409C-BE32-E72D297353CC}">
                    <c16:uniqueId val="{00000002-E146-46D7-BC13-B2635C59F24D}"/>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PKDPeriodPrevOVERALL!$A$4:$C$4</c15:sqref>
                        </c15:formulaRef>
                      </c:ext>
                    </c:extLst>
                    <c:strCache>
                      <c:ptCount val="3"/>
                      <c:pt idx="0">
                        <c:v>OVERALL</c:v>
                      </c:pt>
                      <c:pt idx="1">
                        <c:v>ALL</c:v>
                      </c:pt>
                      <c:pt idx="2">
                        <c:v>n (tot)</c:v>
                      </c:pt>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PKDPeriodPrevOVERALL!$D$1:$E$1</c15:sqref>
                        </c15:formulaRef>
                      </c:ext>
                    </c:extLst>
                    <c:strCache>
                      <c:ptCount val="2"/>
                      <c:pt idx="0">
                        <c:v>2016-2018</c:v>
                      </c:pt>
                      <c:pt idx="1">
                        <c:v>2019-2021</c:v>
                      </c:pt>
                    </c:strCache>
                  </c:strRef>
                </c:cat>
                <c:val>
                  <c:numRef>
                    <c:extLst xmlns:c15="http://schemas.microsoft.com/office/drawing/2012/chart">
                      <c:ext xmlns:c15="http://schemas.microsoft.com/office/drawing/2012/chart" uri="{02D57815-91ED-43cb-92C2-25804820EDAC}">
                        <c15:formulaRef>
                          <c15:sqref>PKDPeriodPrevOVERALL!$D$4:$E$4</c15:sqref>
                        </c15:formulaRef>
                      </c:ext>
                    </c:extLst>
                    <c:numCache>
                      <c:formatCode>General</c:formatCode>
                      <c:ptCount val="2"/>
                      <c:pt idx="0">
                        <c:v>5036634</c:v>
                      </c:pt>
                      <c:pt idx="1">
                        <c:v>5194389</c:v>
                      </c:pt>
                    </c:numCache>
                  </c:numRef>
                </c:val>
                <c:extLst xmlns:c15="http://schemas.microsoft.com/office/drawing/2012/chart">
                  <c:ext xmlns:c16="http://schemas.microsoft.com/office/drawing/2014/chart" uri="{C3380CC4-5D6E-409C-BE32-E72D297353CC}">
                    <c16:uniqueId val="{00000003-E146-46D7-BC13-B2635C59F24D}"/>
                  </c:ext>
                </c:extLst>
              </c15:ser>
            </c15:filteredBarSeries>
          </c:ext>
        </c:extLst>
      </c:barChart>
      <c:catAx>
        <c:axId val="1785061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1785060687"/>
        <c:crosses val="autoZero"/>
        <c:auto val="1"/>
        <c:lblAlgn val="ctr"/>
        <c:lblOffset val="100"/>
        <c:noMultiLvlLbl val="0"/>
      </c:catAx>
      <c:valAx>
        <c:axId val="1785060687"/>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a:t>PKD Prevalence per 100,000</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1785061167"/>
        <c:crosses val="autoZero"/>
        <c:crossBetween val="between"/>
      </c:valAx>
      <c:spPr>
        <a:noFill/>
        <a:ln>
          <a:noFill/>
        </a:ln>
        <a:effectLst/>
      </c:spPr>
    </c:plotArea>
    <c:plotVisOnly val="1"/>
    <c:dispBlanksAs val="gap"/>
    <c:showDLblsOverMax val="0"/>
  </c:chart>
  <c:spPr>
    <a:noFill/>
    <a:ln>
      <a:noFill/>
    </a:ln>
    <a:effectLst/>
  </c:spPr>
  <c:txPr>
    <a:bodyPr/>
    <a:lstStyle/>
    <a:p>
      <a:pPr>
        <a:defRPr sz="2400" b="0">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3"/>
          <c:order val="3"/>
          <c:tx>
            <c:strRef>
              <c:f>PKDPeriodPrevOVERALL!$B$5</c:f>
              <c:strCache>
                <c:ptCount val="1"/>
                <c:pt idx="0">
                  <c:v>ALL</c:v>
                </c:pt>
              </c:strCache>
            </c:strRef>
          </c:tx>
          <c:spPr>
            <a:solidFill>
              <a:schemeClr val="accent4"/>
            </a:solidFill>
            <a:ln>
              <a:noFill/>
            </a:ln>
            <a:effectLst/>
          </c:spPr>
          <c:invertIfNegative val="0"/>
          <c:cat>
            <c:strRef>
              <c:f>PKDPeriodPrevOVERALL!$D$1:$E$1</c:f>
              <c:strCache>
                <c:ptCount val="2"/>
                <c:pt idx="0">
                  <c:v>2016-2018</c:v>
                </c:pt>
                <c:pt idx="1">
                  <c:v>2019-2021</c:v>
                </c:pt>
              </c:strCache>
            </c:strRef>
          </c:cat>
          <c:val>
            <c:numRef>
              <c:f>PKDPeriodPrevOVERALL!$D$5:$E$5</c:f>
              <c:numCache>
                <c:formatCode>General</c:formatCode>
                <c:ptCount val="2"/>
                <c:pt idx="0">
                  <c:v>86.3</c:v>
                </c:pt>
                <c:pt idx="1">
                  <c:v>85.1</c:v>
                </c:pt>
              </c:numCache>
            </c:numRef>
          </c:val>
          <c:extLst>
            <c:ext xmlns:c16="http://schemas.microsoft.com/office/drawing/2014/chart" uri="{C3380CC4-5D6E-409C-BE32-E72D297353CC}">
              <c16:uniqueId val="{00000000-4337-4732-A426-C8CC3CCA2B7F}"/>
            </c:ext>
          </c:extLst>
        </c:ser>
        <c:dLbls>
          <c:showLegendKey val="0"/>
          <c:showVal val="0"/>
          <c:showCatName val="0"/>
          <c:showSerName val="0"/>
          <c:showPercent val="0"/>
          <c:showBubbleSize val="0"/>
        </c:dLbls>
        <c:gapWidth val="150"/>
        <c:axId val="1785061167"/>
        <c:axId val="1785060687"/>
        <c:extLst>
          <c:ext xmlns:c15="http://schemas.microsoft.com/office/drawing/2012/chart" uri="{02D57815-91ED-43cb-92C2-25804820EDAC}">
            <c15:filteredBarSeries>
              <c15:ser>
                <c:idx val="0"/>
                <c:order val="0"/>
                <c:tx>
                  <c:strRef>
                    <c:extLst>
                      <c:ext uri="{02D57815-91ED-43cb-92C2-25804820EDAC}">
                        <c15:formulaRef>
                          <c15:sqref>PKDPeriodPrevOVERALL!$A$2:$C$2</c15:sqref>
                        </c15:formulaRef>
                      </c:ext>
                    </c:extLst>
                    <c:strCache>
                      <c:ptCount val="3"/>
                      <c:pt idx="0">
                        <c:v>OVERALL</c:v>
                      </c:pt>
                      <c:pt idx="1">
                        <c:v>ALL</c:v>
                      </c:pt>
                      <c:pt idx="2">
                        <c:v>Prevalence (per 100K)</c:v>
                      </c:pt>
                    </c:strCache>
                  </c:strRef>
                </c:tx>
                <c:spPr>
                  <a:solidFill>
                    <a:schemeClr val="accent1"/>
                  </a:solidFill>
                  <a:ln>
                    <a:noFill/>
                  </a:ln>
                  <a:effectLst/>
                </c:spPr>
                <c:invertIfNegative val="0"/>
                <c:cat>
                  <c:strRef>
                    <c:extLst>
                      <c:ext uri="{02D57815-91ED-43cb-92C2-25804820EDAC}">
                        <c15:formulaRef>
                          <c15:sqref>PKDPeriodPrevOVERALL!$D$1:$E$1</c15:sqref>
                        </c15:formulaRef>
                      </c:ext>
                    </c:extLst>
                    <c:strCache>
                      <c:ptCount val="2"/>
                      <c:pt idx="0">
                        <c:v>2016-2018</c:v>
                      </c:pt>
                      <c:pt idx="1">
                        <c:v>2019-2021</c:v>
                      </c:pt>
                    </c:strCache>
                  </c:strRef>
                </c:cat>
                <c:val>
                  <c:numRef>
                    <c:extLst>
                      <c:ext uri="{02D57815-91ED-43cb-92C2-25804820EDAC}">
                        <c15:formulaRef>
                          <c15:sqref>PKDPeriodPrevOVERALL!$D$2:$E$2</c15:sqref>
                        </c15:formulaRef>
                      </c:ext>
                    </c:extLst>
                    <c:numCache>
                      <c:formatCode>General</c:formatCode>
                      <c:ptCount val="2"/>
                      <c:pt idx="0">
                        <c:v>58.21</c:v>
                      </c:pt>
                      <c:pt idx="1">
                        <c:v>54.23</c:v>
                      </c:pt>
                    </c:numCache>
                  </c:numRef>
                </c:val>
                <c:extLst>
                  <c:ext xmlns:c16="http://schemas.microsoft.com/office/drawing/2014/chart" uri="{C3380CC4-5D6E-409C-BE32-E72D297353CC}">
                    <c16:uniqueId val="{00000001-4337-4732-A426-C8CC3CCA2B7F}"/>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PKDPeriodPrevOVERALL!$A$3:$C$3</c15:sqref>
                        </c15:formulaRef>
                      </c:ext>
                    </c:extLst>
                    <c:strCache>
                      <c:ptCount val="3"/>
                      <c:pt idx="0">
                        <c:v>OVERALL</c:v>
                      </c:pt>
                      <c:pt idx="1">
                        <c:v>ALL</c:v>
                      </c:pt>
                      <c:pt idx="2">
                        <c:v>n (PKD)</c:v>
                      </c:pt>
                    </c:strCache>
                  </c:strRef>
                </c:tx>
                <c:spPr>
                  <a:solidFill>
                    <a:schemeClr val="accent2"/>
                  </a:solidFill>
                  <a:ln>
                    <a:noFill/>
                  </a:ln>
                  <a:effectLst/>
                </c:spPr>
                <c:invertIfNegative val="0"/>
                <c:cat>
                  <c:strRef>
                    <c:extLst xmlns:c15="http://schemas.microsoft.com/office/drawing/2012/chart">
                      <c:ext xmlns:c15="http://schemas.microsoft.com/office/drawing/2012/chart" uri="{02D57815-91ED-43cb-92C2-25804820EDAC}">
                        <c15:formulaRef>
                          <c15:sqref>PKDPeriodPrevOVERALL!$D$1:$E$1</c15:sqref>
                        </c15:formulaRef>
                      </c:ext>
                    </c:extLst>
                    <c:strCache>
                      <c:ptCount val="2"/>
                      <c:pt idx="0">
                        <c:v>2016-2018</c:v>
                      </c:pt>
                      <c:pt idx="1">
                        <c:v>2019-2021</c:v>
                      </c:pt>
                    </c:strCache>
                  </c:strRef>
                </c:cat>
                <c:val>
                  <c:numRef>
                    <c:extLst xmlns:c15="http://schemas.microsoft.com/office/drawing/2012/chart">
                      <c:ext xmlns:c15="http://schemas.microsoft.com/office/drawing/2012/chart" uri="{02D57815-91ED-43cb-92C2-25804820EDAC}">
                        <c15:formulaRef>
                          <c15:sqref>PKDPeriodPrevOVERALL!$D$3:$E$3</c15:sqref>
                        </c15:formulaRef>
                      </c:ext>
                    </c:extLst>
                    <c:numCache>
                      <c:formatCode>General</c:formatCode>
                      <c:ptCount val="2"/>
                      <c:pt idx="0">
                        <c:v>2932</c:v>
                      </c:pt>
                      <c:pt idx="1">
                        <c:v>2817</c:v>
                      </c:pt>
                    </c:numCache>
                  </c:numRef>
                </c:val>
                <c:extLst xmlns:c15="http://schemas.microsoft.com/office/drawing/2012/chart">
                  <c:ext xmlns:c16="http://schemas.microsoft.com/office/drawing/2014/chart" uri="{C3380CC4-5D6E-409C-BE32-E72D297353CC}">
                    <c16:uniqueId val="{00000002-4337-4732-A426-C8CC3CCA2B7F}"/>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PKDPeriodPrevOVERALL!$A$4:$C$4</c15:sqref>
                        </c15:formulaRef>
                      </c:ext>
                    </c:extLst>
                    <c:strCache>
                      <c:ptCount val="3"/>
                      <c:pt idx="0">
                        <c:v>OVERALL</c:v>
                      </c:pt>
                      <c:pt idx="1">
                        <c:v>ALL</c:v>
                      </c:pt>
                      <c:pt idx="2">
                        <c:v>n (tot)</c:v>
                      </c:pt>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PKDPeriodPrevOVERALL!$D$1:$E$1</c15:sqref>
                        </c15:formulaRef>
                      </c:ext>
                    </c:extLst>
                    <c:strCache>
                      <c:ptCount val="2"/>
                      <c:pt idx="0">
                        <c:v>2016-2018</c:v>
                      </c:pt>
                      <c:pt idx="1">
                        <c:v>2019-2021</c:v>
                      </c:pt>
                    </c:strCache>
                  </c:strRef>
                </c:cat>
                <c:val>
                  <c:numRef>
                    <c:extLst xmlns:c15="http://schemas.microsoft.com/office/drawing/2012/chart">
                      <c:ext xmlns:c15="http://schemas.microsoft.com/office/drawing/2012/chart" uri="{02D57815-91ED-43cb-92C2-25804820EDAC}">
                        <c15:formulaRef>
                          <c15:sqref>PKDPeriodPrevOVERALL!$D$4:$E$4</c15:sqref>
                        </c15:formulaRef>
                      </c:ext>
                    </c:extLst>
                    <c:numCache>
                      <c:formatCode>General</c:formatCode>
                      <c:ptCount val="2"/>
                      <c:pt idx="0">
                        <c:v>5036634</c:v>
                      </c:pt>
                      <c:pt idx="1">
                        <c:v>5194389</c:v>
                      </c:pt>
                    </c:numCache>
                  </c:numRef>
                </c:val>
                <c:extLst xmlns:c15="http://schemas.microsoft.com/office/drawing/2012/chart">
                  <c:ext xmlns:c16="http://schemas.microsoft.com/office/drawing/2014/chart" uri="{C3380CC4-5D6E-409C-BE32-E72D297353CC}">
                    <c16:uniqueId val="{00000003-4337-4732-A426-C8CC3CCA2B7F}"/>
                  </c:ext>
                </c:extLst>
              </c15:ser>
            </c15:filteredBarSeries>
          </c:ext>
        </c:extLst>
      </c:barChart>
      <c:catAx>
        <c:axId val="1785061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1785060687"/>
        <c:crosses val="autoZero"/>
        <c:auto val="1"/>
        <c:lblAlgn val="ctr"/>
        <c:lblOffset val="100"/>
        <c:noMultiLvlLbl val="0"/>
      </c:catAx>
      <c:valAx>
        <c:axId val="1785060687"/>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a:t>PKD Prevalence per 100,000</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1785061167"/>
        <c:crosses val="autoZero"/>
        <c:crossBetween val="between"/>
      </c:valAx>
      <c:spPr>
        <a:noFill/>
        <a:ln>
          <a:noFill/>
        </a:ln>
        <a:effectLst/>
      </c:spPr>
    </c:plotArea>
    <c:plotVisOnly val="1"/>
    <c:dispBlanksAs val="gap"/>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PKDPeriodPrevAge!$D$36</c:f>
              <c:strCache>
                <c:ptCount val="1"/>
                <c:pt idx="0">
                  <c:v>2016-2018</c:v>
                </c:pt>
              </c:strCache>
            </c:strRef>
          </c:tx>
          <c:spPr>
            <a:solidFill>
              <a:schemeClr val="accent1"/>
            </a:solidFill>
            <a:ln>
              <a:noFill/>
            </a:ln>
            <a:effectLst/>
          </c:spPr>
          <c:invertIfNegative val="0"/>
          <c:cat>
            <c:strRef>
              <c:f>PKDPeriodPrevAge!$E$35:$N$35</c:f>
              <c:strCache>
                <c:ptCount val="10"/>
                <c:pt idx="0">
                  <c:v>0-5</c:v>
                </c:pt>
                <c:pt idx="1">
                  <c:v>6-10</c:v>
                </c:pt>
                <c:pt idx="2">
                  <c:v>11-17</c:v>
                </c:pt>
                <c:pt idx="3">
                  <c:v>18-29</c:v>
                </c:pt>
                <c:pt idx="4">
                  <c:v>30-39</c:v>
                </c:pt>
                <c:pt idx="5">
                  <c:v>40-49</c:v>
                </c:pt>
                <c:pt idx="6">
                  <c:v>50-59</c:v>
                </c:pt>
                <c:pt idx="7">
                  <c:v>60-69</c:v>
                </c:pt>
                <c:pt idx="8">
                  <c:v>70+</c:v>
                </c:pt>
                <c:pt idx="9">
                  <c:v>Overall</c:v>
                </c:pt>
              </c:strCache>
            </c:strRef>
          </c:cat>
          <c:val>
            <c:numRef>
              <c:f>PKDPeriodPrevAge!$E$36:$N$36</c:f>
              <c:numCache>
                <c:formatCode>General</c:formatCode>
                <c:ptCount val="10"/>
                <c:pt idx="0">
                  <c:v>20.49</c:v>
                </c:pt>
                <c:pt idx="1">
                  <c:v>16.670000000000002</c:v>
                </c:pt>
                <c:pt idx="2">
                  <c:v>22.6</c:v>
                </c:pt>
                <c:pt idx="3">
                  <c:v>29.67</c:v>
                </c:pt>
                <c:pt idx="4">
                  <c:v>64.290000000000006</c:v>
                </c:pt>
                <c:pt idx="5">
                  <c:v>89.66</c:v>
                </c:pt>
                <c:pt idx="6">
                  <c:v>111.81</c:v>
                </c:pt>
                <c:pt idx="7">
                  <c:v>131.03</c:v>
                </c:pt>
                <c:pt idx="8">
                  <c:v>142.94</c:v>
                </c:pt>
                <c:pt idx="9">
                  <c:v>58.21</c:v>
                </c:pt>
              </c:numCache>
            </c:numRef>
          </c:val>
          <c:extLst>
            <c:ext xmlns:c16="http://schemas.microsoft.com/office/drawing/2014/chart" uri="{C3380CC4-5D6E-409C-BE32-E72D297353CC}">
              <c16:uniqueId val="{00000000-9469-43FE-BB2C-D9FF02D92371}"/>
            </c:ext>
          </c:extLst>
        </c:ser>
        <c:ser>
          <c:idx val="1"/>
          <c:order val="1"/>
          <c:tx>
            <c:strRef>
              <c:f>PKDPeriodPrevAge!$D$37</c:f>
              <c:strCache>
                <c:ptCount val="1"/>
                <c:pt idx="0">
                  <c:v>2019-2021</c:v>
                </c:pt>
              </c:strCache>
            </c:strRef>
          </c:tx>
          <c:spPr>
            <a:solidFill>
              <a:schemeClr val="accent2"/>
            </a:solidFill>
            <a:ln>
              <a:noFill/>
            </a:ln>
            <a:effectLst/>
          </c:spPr>
          <c:invertIfNegative val="0"/>
          <c:cat>
            <c:strRef>
              <c:f>PKDPeriodPrevAge!$E$35:$N$35</c:f>
              <c:strCache>
                <c:ptCount val="10"/>
                <c:pt idx="0">
                  <c:v>0-5</c:v>
                </c:pt>
                <c:pt idx="1">
                  <c:v>6-10</c:v>
                </c:pt>
                <c:pt idx="2">
                  <c:v>11-17</c:v>
                </c:pt>
                <c:pt idx="3">
                  <c:v>18-29</c:v>
                </c:pt>
                <c:pt idx="4">
                  <c:v>30-39</c:v>
                </c:pt>
                <c:pt idx="5">
                  <c:v>40-49</c:v>
                </c:pt>
                <c:pt idx="6">
                  <c:v>50-59</c:v>
                </c:pt>
                <c:pt idx="7">
                  <c:v>60-69</c:v>
                </c:pt>
                <c:pt idx="8">
                  <c:v>70+</c:v>
                </c:pt>
                <c:pt idx="9">
                  <c:v>Overall</c:v>
                </c:pt>
              </c:strCache>
            </c:strRef>
          </c:cat>
          <c:val>
            <c:numRef>
              <c:f>PKDPeriodPrevAge!$E$37:$N$37</c:f>
              <c:numCache>
                <c:formatCode>General</c:formatCode>
                <c:ptCount val="10"/>
                <c:pt idx="0">
                  <c:v>20.78</c:v>
                </c:pt>
                <c:pt idx="1">
                  <c:v>17.09</c:v>
                </c:pt>
                <c:pt idx="2">
                  <c:v>21.37</c:v>
                </c:pt>
                <c:pt idx="3">
                  <c:v>25.56</c:v>
                </c:pt>
                <c:pt idx="4">
                  <c:v>57.08</c:v>
                </c:pt>
                <c:pt idx="5">
                  <c:v>90.7</c:v>
                </c:pt>
                <c:pt idx="6">
                  <c:v>104.53</c:v>
                </c:pt>
                <c:pt idx="7">
                  <c:v>127.07</c:v>
                </c:pt>
                <c:pt idx="8">
                  <c:v>132.25</c:v>
                </c:pt>
                <c:pt idx="9">
                  <c:v>54.23</c:v>
                </c:pt>
              </c:numCache>
            </c:numRef>
          </c:val>
          <c:extLst>
            <c:ext xmlns:c16="http://schemas.microsoft.com/office/drawing/2014/chart" uri="{C3380CC4-5D6E-409C-BE32-E72D297353CC}">
              <c16:uniqueId val="{00000001-9469-43FE-BB2C-D9FF02D92371}"/>
            </c:ext>
          </c:extLst>
        </c:ser>
        <c:dLbls>
          <c:showLegendKey val="0"/>
          <c:showVal val="0"/>
          <c:showCatName val="0"/>
          <c:showSerName val="0"/>
          <c:showPercent val="0"/>
          <c:showBubbleSize val="0"/>
        </c:dLbls>
        <c:gapWidth val="219"/>
        <c:overlap val="-27"/>
        <c:axId val="762750976"/>
        <c:axId val="762755136"/>
      </c:barChart>
      <c:catAx>
        <c:axId val="762750976"/>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a:t>Age Category</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762755136"/>
        <c:crosses val="autoZero"/>
        <c:auto val="1"/>
        <c:lblAlgn val="ctr"/>
        <c:lblOffset val="100"/>
        <c:noMultiLvlLbl val="0"/>
      </c:catAx>
      <c:valAx>
        <c:axId val="7627551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a:t>PKD Prevalence per 100,000</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762750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9"/>
          <c:order val="0"/>
          <c:tx>
            <c:strRef>
              <c:f>PKDPeriodPrevSex!$AN$29</c:f>
              <c:strCache>
                <c:ptCount val="1"/>
                <c:pt idx="0">
                  <c:v>2016-2018</c:v>
                </c:pt>
              </c:strCache>
            </c:strRef>
          </c:tx>
          <c:spPr>
            <a:solidFill>
              <a:schemeClr val="accent4">
                <a:lumMod val="60000"/>
              </a:schemeClr>
            </a:solidFill>
            <a:ln>
              <a:noFill/>
            </a:ln>
            <a:effectLst/>
          </c:spPr>
          <c:invertIfNegative val="0"/>
          <c:cat>
            <c:strRef>
              <c:f>PKDPeriodPrevSex!$AM$30:$AM$32</c:f>
              <c:strCache>
                <c:ptCount val="3"/>
                <c:pt idx="0">
                  <c:v>Female</c:v>
                </c:pt>
                <c:pt idx="1">
                  <c:v>Male</c:v>
                </c:pt>
                <c:pt idx="2">
                  <c:v>Overall</c:v>
                </c:pt>
              </c:strCache>
            </c:strRef>
          </c:cat>
          <c:val>
            <c:numRef>
              <c:f>PKDPeriodPrevSex!$AN$30:$AN$32</c:f>
              <c:numCache>
                <c:formatCode>General</c:formatCode>
                <c:ptCount val="3"/>
                <c:pt idx="0">
                  <c:v>64.14</c:v>
                </c:pt>
                <c:pt idx="1">
                  <c:v>61.95</c:v>
                </c:pt>
                <c:pt idx="2">
                  <c:v>58.21</c:v>
                </c:pt>
              </c:numCache>
            </c:numRef>
          </c:val>
          <c:extLst>
            <c:ext xmlns:c16="http://schemas.microsoft.com/office/drawing/2014/chart" uri="{C3380CC4-5D6E-409C-BE32-E72D297353CC}">
              <c16:uniqueId val="{00000000-6BED-4F45-A4ED-C1B2D5223CB3}"/>
            </c:ext>
          </c:extLst>
        </c:ser>
        <c:ser>
          <c:idx val="10"/>
          <c:order val="1"/>
          <c:tx>
            <c:strRef>
              <c:f>PKDPeriodPrevSex!$AO$29</c:f>
              <c:strCache>
                <c:ptCount val="1"/>
                <c:pt idx="0">
                  <c:v>2019-2021</c:v>
                </c:pt>
              </c:strCache>
            </c:strRef>
          </c:tx>
          <c:spPr>
            <a:solidFill>
              <a:schemeClr val="accent5">
                <a:lumMod val="60000"/>
              </a:schemeClr>
            </a:solidFill>
            <a:ln>
              <a:noFill/>
            </a:ln>
            <a:effectLst/>
          </c:spPr>
          <c:invertIfNegative val="0"/>
          <c:cat>
            <c:strRef>
              <c:f>PKDPeriodPrevSex!$AM$30:$AM$32</c:f>
              <c:strCache>
                <c:ptCount val="3"/>
                <c:pt idx="0">
                  <c:v>Female</c:v>
                </c:pt>
                <c:pt idx="1">
                  <c:v>Male</c:v>
                </c:pt>
                <c:pt idx="2">
                  <c:v>Overall</c:v>
                </c:pt>
              </c:strCache>
            </c:strRef>
          </c:cat>
          <c:val>
            <c:numRef>
              <c:f>PKDPeriodPrevSex!$AO$30:$AO$32</c:f>
              <c:numCache>
                <c:formatCode>General</c:formatCode>
                <c:ptCount val="3"/>
                <c:pt idx="0">
                  <c:v>53.05</c:v>
                </c:pt>
                <c:pt idx="1">
                  <c:v>47.73</c:v>
                </c:pt>
                <c:pt idx="2">
                  <c:v>54.23</c:v>
                </c:pt>
              </c:numCache>
            </c:numRef>
          </c:val>
          <c:extLst>
            <c:ext xmlns:c16="http://schemas.microsoft.com/office/drawing/2014/chart" uri="{C3380CC4-5D6E-409C-BE32-E72D297353CC}">
              <c16:uniqueId val="{00000001-6BED-4F45-A4ED-C1B2D5223CB3}"/>
            </c:ext>
          </c:extLst>
        </c:ser>
        <c:dLbls>
          <c:showLegendKey val="0"/>
          <c:showVal val="0"/>
          <c:showCatName val="0"/>
          <c:showSerName val="0"/>
          <c:showPercent val="0"/>
          <c:showBubbleSize val="0"/>
        </c:dLbls>
        <c:gapWidth val="150"/>
        <c:overlap val="-12"/>
        <c:axId val="1785061167"/>
        <c:axId val="1785060687"/>
        <c:extLst/>
      </c:barChart>
      <c:catAx>
        <c:axId val="1785061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1785060687"/>
        <c:crosses val="autoZero"/>
        <c:auto val="1"/>
        <c:lblAlgn val="ctr"/>
        <c:lblOffset val="100"/>
        <c:noMultiLvlLbl val="0"/>
      </c:catAx>
      <c:valAx>
        <c:axId val="1785060687"/>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a:t>PKD Prevalence per 100,000</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17850611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solidFill>
            <a:schemeClr val="tx1"/>
          </a:solidFill>
          <a:latin typeface="+mn-lt"/>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9"/>
          <c:order val="0"/>
          <c:tx>
            <c:strRef>
              <c:f>PKDPeriodPrevSex!$AN$29</c:f>
              <c:strCache>
                <c:ptCount val="1"/>
                <c:pt idx="0">
                  <c:v>2016-2018</c:v>
                </c:pt>
              </c:strCache>
            </c:strRef>
          </c:tx>
          <c:spPr>
            <a:solidFill>
              <a:schemeClr val="accent4">
                <a:lumMod val="60000"/>
              </a:schemeClr>
            </a:solidFill>
            <a:ln>
              <a:noFill/>
            </a:ln>
            <a:effectLst/>
          </c:spPr>
          <c:invertIfNegative val="0"/>
          <c:cat>
            <c:strRef>
              <c:f>PKDPeriodPrevSex!$AM$38:$AM$40</c:f>
              <c:strCache>
                <c:ptCount val="3"/>
                <c:pt idx="0">
                  <c:v>Female</c:v>
                </c:pt>
                <c:pt idx="1">
                  <c:v>Male</c:v>
                </c:pt>
                <c:pt idx="2">
                  <c:v>Overall</c:v>
                </c:pt>
              </c:strCache>
            </c:strRef>
          </c:cat>
          <c:val>
            <c:numRef>
              <c:f>PKDPeriodPrevSex!$AN$38:$AN$40</c:f>
              <c:numCache>
                <c:formatCode>General</c:formatCode>
                <c:ptCount val="3"/>
                <c:pt idx="0">
                  <c:v>87.5</c:v>
                </c:pt>
                <c:pt idx="1">
                  <c:v>90.7</c:v>
                </c:pt>
                <c:pt idx="2">
                  <c:v>86.3</c:v>
                </c:pt>
              </c:numCache>
            </c:numRef>
          </c:val>
          <c:extLst>
            <c:ext xmlns:c16="http://schemas.microsoft.com/office/drawing/2014/chart" uri="{C3380CC4-5D6E-409C-BE32-E72D297353CC}">
              <c16:uniqueId val="{00000000-00BD-4B2E-81E9-AD34D7695928}"/>
            </c:ext>
          </c:extLst>
        </c:ser>
        <c:ser>
          <c:idx val="10"/>
          <c:order val="1"/>
          <c:tx>
            <c:strRef>
              <c:f>PKDPeriodPrevSex!$AO$29</c:f>
              <c:strCache>
                <c:ptCount val="1"/>
                <c:pt idx="0">
                  <c:v>2019-2021</c:v>
                </c:pt>
              </c:strCache>
            </c:strRef>
          </c:tx>
          <c:spPr>
            <a:solidFill>
              <a:schemeClr val="accent5">
                <a:lumMod val="60000"/>
              </a:schemeClr>
            </a:solidFill>
            <a:ln>
              <a:noFill/>
            </a:ln>
            <a:effectLst/>
          </c:spPr>
          <c:invertIfNegative val="0"/>
          <c:cat>
            <c:strRef>
              <c:f>PKDPeriodPrevSex!$AM$38:$AM$40</c:f>
              <c:strCache>
                <c:ptCount val="3"/>
                <c:pt idx="0">
                  <c:v>Female</c:v>
                </c:pt>
                <c:pt idx="1">
                  <c:v>Male</c:v>
                </c:pt>
                <c:pt idx="2">
                  <c:v>Overall</c:v>
                </c:pt>
              </c:strCache>
            </c:strRef>
          </c:cat>
          <c:val>
            <c:numRef>
              <c:f>PKDPeriodPrevSex!$AO$38:$AO$40</c:f>
              <c:numCache>
                <c:formatCode>General</c:formatCode>
                <c:ptCount val="3"/>
                <c:pt idx="0">
                  <c:v>85</c:v>
                </c:pt>
                <c:pt idx="1">
                  <c:v>83.4</c:v>
                </c:pt>
                <c:pt idx="2">
                  <c:v>85.1</c:v>
                </c:pt>
              </c:numCache>
            </c:numRef>
          </c:val>
          <c:extLst>
            <c:ext xmlns:c16="http://schemas.microsoft.com/office/drawing/2014/chart" uri="{C3380CC4-5D6E-409C-BE32-E72D297353CC}">
              <c16:uniqueId val="{00000001-00BD-4B2E-81E9-AD34D7695928}"/>
            </c:ext>
          </c:extLst>
        </c:ser>
        <c:dLbls>
          <c:showLegendKey val="0"/>
          <c:showVal val="0"/>
          <c:showCatName val="0"/>
          <c:showSerName val="0"/>
          <c:showPercent val="0"/>
          <c:showBubbleSize val="0"/>
        </c:dLbls>
        <c:gapWidth val="150"/>
        <c:overlap val="-12"/>
        <c:axId val="1785061167"/>
        <c:axId val="1785060687"/>
        <c:extLst/>
      </c:barChart>
      <c:catAx>
        <c:axId val="1785061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1785060687"/>
        <c:crosses val="autoZero"/>
        <c:auto val="1"/>
        <c:lblAlgn val="ctr"/>
        <c:lblOffset val="100"/>
        <c:noMultiLvlLbl val="0"/>
      </c:catAx>
      <c:valAx>
        <c:axId val="1785060687"/>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a:t>PKD Prevalence per 100,000</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17850611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solidFill>
            <a:schemeClr val="tx1"/>
          </a:solidFill>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PKDPeriodPrevRace!$K$1</c:f>
              <c:strCache>
                <c:ptCount val="1"/>
                <c:pt idx="0">
                  <c:v>2016-2018</c:v>
                </c:pt>
              </c:strCache>
            </c:strRef>
          </c:tx>
          <c:spPr>
            <a:solidFill>
              <a:schemeClr val="accent1"/>
            </a:solidFill>
            <a:ln>
              <a:noFill/>
            </a:ln>
            <a:effectLst/>
          </c:spPr>
          <c:invertIfNegative val="0"/>
          <c:cat>
            <c:strRef>
              <c:f>PKDPeriodPrevRace!$J$2:$J$8</c:f>
              <c:strCache>
                <c:ptCount val="7"/>
                <c:pt idx="0">
                  <c:v>Asian American/Pacific Islander</c:v>
                </c:pt>
                <c:pt idx="1">
                  <c:v>Black</c:v>
                </c:pt>
                <c:pt idx="2">
                  <c:v>American Indian/Alaska Native</c:v>
                </c:pt>
                <c:pt idx="3">
                  <c:v>White</c:v>
                </c:pt>
                <c:pt idx="4">
                  <c:v>Other</c:v>
                </c:pt>
                <c:pt idx="5">
                  <c:v>Unknown/Missing</c:v>
                </c:pt>
                <c:pt idx="6">
                  <c:v>Overall</c:v>
                </c:pt>
              </c:strCache>
            </c:strRef>
          </c:cat>
          <c:val>
            <c:numRef>
              <c:f>PKDPeriodPrevRace!$K$2:$K$8</c:f>
              <c:numCache>
                <c:formatCode>General</c:formatCode>
                <c:ptCount val="7"/>
                <c:pt idx="0">
                  <c:v>47.64</c:v>
                </c:pt>
                <c:pt idx="1">
                  <c:v>73.569999999999993</c:v>
                </c:pt>
                <c:pt idx="2">
                  <c:v>49.78</c:v>
                </c:pt>
                <c:pt idx="3">
                  <c:v>53.05</c:v>
                </c:pt>
                <c:pt idx="4">
                  <c:v>64.48</c:v>
                </c:pt>
                <c:pt idx="5">
                  <c:v>62.79</c:v>
                </c:pt>
                <c:pt idx="6">
                  <c:v>58.21</c:v>
                </c:pt>
              </c:numCache>
            </c:numRef>
          </c:val>
          <c:extLst>
            <c:ext xmlns:c16="http://schemas.microsoft.com/office/drawing/2014/chart" uri="{C3380CC4-5D6E-409C-BE32-E72D297353CC}">
              <c16:uniqueId val="{00000000-2A00-4758-A25F-2F3BE5E92799}"/>
            </c:ext>
          </c:extLst>
        </c:ser>
        <c:ser>
          <c:idx val="1"/>
          <c:order val="1"/>
          <c:tx>
            <c:strRef>
              <c:f>PKDPeriodPrevRace!$L$1</c:f>
              <c:strCache>
                <c:ptCount val="1"/>
                <c:pt idx="0">
                  <c:v>2019-2021</c:v>
                </c:pt>
              </c:strCache>
            </c:strRef>
          </c:tx>
          <c:spPr>
            <a:solidFill>
              <a:schemeClr val="accent2"/>
            </a:solidFill>
            <a:ln>
              <a:noFill/>
            </a:ln>
            <a:effectLst/>
          </c:spPr>
          <c:invertIfNegative val="0"/>
          <c:cat>
            <c:strRef>
              <c:f>PKDPeriodPrevRace!$J$2:$J$8</c:f>
              <c:strCache>
                <c:ptCount val="7"/>
                <c:pt idx="0">
                  <c:v>Asian American/Pacific Islander</c:v>
                </c:pt>
                <c:pt idx="1">
                  <c:v>Black</c:v>
                </c:pt>
                <c:pt idx="2">
                  <c:v>American Indian/Alaska Native</c:v>
                </c:pt>
                <c:pt idx="3">
                  <c:v>White</c:v>
                </c:pt>
                <c:pt idx="4">
                  <c:v>Other</c:v>
                </c:pt>
                <c:pt idx="5">
                  <c:v>Unknown/Missing</c:v>
                </c:pt>
                <c:pt idx="6">
                  <c:v>Overall</c:v>
                </c:pt>
              </c:strCache>
            </c:strRef>
          </c:cat>
          <c:val>
            <c:numRef>
              <c:f>PKDPeriodPrevRace!$L$2:$L$8</c:f>
              <c:numCache>
                <c:formatCode>General</c:formatCode>
                <c:ptCount val="7"/>
                <c:pt idx="0">
                  <c:v>43.93</c:v>
                </c:pt>
                <c:pt idx="1">
                  <c:v>72.400000000000006</c:v>
                </c:pt>
                <c:pt idx="2">
                  <c:v>41.45</c:v>
                </c:pt>
                <c:pt idx="3">
                  <c:v>50.3</c:v>
                </c:pt>
                <c:pt idx="4">
                  <c:v>58.42</c:v>
                </c:pt>
                <c:pt idx="5">
                  <c:v>53.8</c:v>
                </c:pt>
                <c:pt idx="6">
                  <c:v>54.23</c:v>
                </c:pt>
              </c:numCache>
            </c:numRef>
          </c:val>
          <c:extLst>
            <c:ext xmlns:c16="http://schemas.microsoft.com/office/drawing/2014/chart" uri="{C3380CC4-5D6E-409C-BE32-E72D297353CC}">
              <c16:uniqueId val="{00000001-2A00-4758-A25F-2F3BE5E92799}"/>
            </c:ext>
          </c:extLst>
        </c:ser>
        <c:dLbls>
          <c:showLegendKey val="0"/>
          <c:showVal val="0"/>
          <c:showCatName val="0"/>
          <c:showSerName val="0"/>
          <c:showPercent val="0"/>
          <c:showBubbleSize val="0"/>
        </c:dLbls>
        <c:gapWidth val="219"/>
        <c:overlap val="-27"/>
        <c:axId val="457444336"/>
        <c:axId val="457446416"/>
      </c:barChart>
      <c:catAx>
        <c:axId val="457444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0" i="0" u="none" strike="noStrike" kern="1200" baseline="0">
                <a:solidFill>
                  <a:schemeClr val="tx1"/>
                </a:solidFill>
                <a:latin typeface="+mn-lt"/>
                <a:ea typeface="+mn-ea"/>
                <a:cs typeface="+mn-cs"/>
              </a:defRPr>
            </a:pPr>
            <a:endParaRPr lang="en-US"/>
          </a:p>
        </c:txPr>
        <c:crossAx val="457446416"/>
        <c:crosses val="autoZero"/>
        <c:auto val="0"/>
        <c:lblAlgn val="ctr"/>
        <c:lblOffset val="100"/>
        <c:noMultiLvlLbl val="0"/>
      </c:catAx>
      <c:valAx>
        <c:axId val="4574464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a:t>PKD Prevalence per 100,000</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457444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PKDPeriodPrevRace!$K$1</c:f>
              <c:strCache>
                <c:ptCount val="1"/>
                <c:pt idx="0">
                  <c:v>2016-2018</c:v>
                </c:pt>
              </c:strCache>
            </c:strRef>
          </c:tx>
          <c:spPr>
            <a:solidFill>
              <a:schemeClr val="accent1"/>
            </a:solidFill>
            <a:ln>
              <a:noFill/>
            </a:ln>
            <a:effectLst/>
          </c:spPr>
          <c:invertIfNegative val="0"/>
          <c:cat>
            <c:strRef>
              <c:f>PKDPeriodPrevRace!$J$11:$J$17</c:f>
              <c:strCache>
                <c:ptCount val="7"/>
                <c:pt idx="0">
                  <c:v>Asian American/Pacific Islander</c:v>
                </c:pt>
                <c:pt idx="1">
                  <c:v>Black</c:v>
                </c:pt>
                <c:pt idx="2">
                  <c:v>American Indian/Alaska Native</c:v>
                </c:pt>
                <c:pt idx="3">
                  <c:v>White</c:v>
                </c:pt>
                <c:pt idx="4">
                  <c:v>Other</c:v>
                </c:pt>
                <c:pt idx="5">
                  <c:v>Unknown/Missing</c:v>
                </c:pt>
                <c:pt idx="6">
                  <c:v>Overall</c:v>
                </c:pt>
              </c:strCache>
            </c:strRef>
          </c:cat>
          <c:val>
            <c:numRef>
              <c:f>PKDPeriodPrevRace!$K$11:$K$17</c:f>
              <c:numCache>
                <c:formatCode>General</c:formatCode>
                <c:ptCount val="7"/>
                <c:pt idx="0">
                  <c:v>73.2</c:v>
                </c:pt>
                <c:pt idx="1">
                  <c:v>129.80000000000001</c:v>
                </c:pt>
                <c:pt idx="2">
                  <c:v>56.6</c:v>
                </c:pt>
                <c:pt idx="3">
                  <c:v>82.9</c:v>
                </c:pt>
                <c:pt idx="4">
                  <c:v>88.9</c:v>
                </c:pt>
                <c:pt idx="5">
                  <c:v>86.5</c:v>
                </c:pt>
                <c:pt idx="6">
                  <c:v>86.3</c:v>
                </c:pt>
              </c:numCache>
            </c:numRef>
          </c:val>
          <c:extLst>
            <c:ext xmlns:c16="http://schemas.microsoft.com/office/drawing/2014/chart" uri="{C3380CC4-5D6E-409C-BE32-E72D297353CC}">
              <c16:uniqueId val="{00000000-1860-4D5D-AF5E-8552E879C481}"/>
            </c:ext>
          </c:extLst>
        </c:ser>
        <c:ser>
          <c:idx val="1"/>
          <c:order val="1"/>
          <c:tx>
            <c:strRef>
              <c:f>PKDPeriodPrevRace!$L$1</c:f>
              <c:strCache>
                <c:ptCount val="1"/>
                <c:pt idx="0">
                  <c:v>2019-2021</c:v>
                </c:pt>
              </c:strCache>
            </c:strRef>
          </c:tx>
          <c:spPr>
            <a:solidFill>
              <a:schemeClr val="accent2"/>
            </a:solidFill>
            <a:ln>
              <a:noFill/>
            </a:ln>
            <a:effectLst/>
          </c:spPr>
          <c:invertIfNegative val="0"/>
          <c:cat>
            <c:strRef>
              <c:f>PKDPeriodPrevRace!$J$11:$J$17</c:f>
              <c:strCache>
                <c:ptCount val="7"/>
                <c:pt idx="0">
                  <c:v>Asian American/Pacific Islander</c:v>
                </c:pt>
                <c:pt idx="1">
                  <c:v>Black</c:v>
                </c:pt>
                <c:pt idx="2">
                  <c:v>American Indian/Alaska Native</c:v>
                </c:pt>
                <c:pt idx="3">
                  <c:v>White</c:v>
                </c:pt>
                <c:pt idx="4">
                  <c:v>Other</c:v>
                </c:pt>
                <c:pt idx="5">
                  <c:v>Unknown/Missing</c:v>
                </c:pt>
                <c:pt idx="6">
                  <c:v>Overall</c:v>
                </c:pt>
              </c:strCache>
            </c:strRef>
          </c:cat>
          <c:val>
            <c:numRef>
              <c:f>PKDPeriodPrevRace!$L$11:$L$17</c:f>
              <c:numCache>
                <c:formatCode>General</c:formatCode>
                <c:ptCount val="7"/>
                <c:pt idx="0">
                  <c:v>69.3</c:v>
                </c:pt>
                <c:pt idx="1">
                  <c:v>120.7</c:v>
                </c:pt>
                <c:pt idx="2">
                  <c:v>52.9</c:v>
                </c:pt>
                <c:pt idx="3">
                  <c:v>79.2</c:v>
                </c:pt>
                <c:pt idx="4">
                  <c:v>83.5</c:v>
                </c:pt>
                <c:pt idx="5">
                  <c:v>76.3</c:v>
                </c:pt>
                <c:pt idx="6">
                  <c:v>85.1</c:v>
                </c:pt>
              </c:numCache>
            </c:numRef>
          </c:val>
          <c:extLst>
            <c:ext xmlns:c16="http://schemas.microsoft.com/office/drawing/2014/chart" uri="{C3380CC4-5D6E-409C-BE32-E72D297353CC}">
              <c16:uniqueId val="{00000001-1860-4D5D-AF5E-8552E879C481}"/>
            </c:ext>
          </c:extLst>
        </c:ser>
        <c:dLbls>
          <c:showLegendKey val="0"/>
          <c:showVal val="0"/>
          <c:showCatName val="0"/>
          <c:showSerName val="0"/>
          <c:showPercent val="0"/>
          <c:showBubbleSize val="0"/>
        </c:dLbls>
        <c:gapWidth val="219"/>
        <c:overlap val="-27"/>
        <c:axId val="457444336"/>
        <c:axId val="457446416"/>
      </c:barChart>
      <c:catAx>
        <c:axId val="457444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57446416"/>
        <c:crosses val="autoZero"/>
        <c:auto val="1"/>
        <c:lblAlgn val="ctr"/>
        <c:lblOffset val="100"/>
        <c:noMultiLvlLbl val="0"/>
      </c:catAx>
      <c:valAx>
        <c:axId val="4574464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a:t>PKD Prevalence per 100,000</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457444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B8449-2E43-4B34-AFB5-42CA0AD23BC4}"/>
              </a:ext>
            </a:extLst>
          </p:cNvPr>
          <p:cNvSpPr>
            <a:spLocks noGrp="1"/>
          </p:cNvSpPr>
          <p:nvPr>
            <p:ph type="ctrTitle"/>
          </p:nvPr>
        </p:nvSpPr>
        <p:spPr>
          <a:xfrm>
            <a:off x="426720" y="2178844"/>
            <a:ext cx="11338560" cy="1594369"/>
          </a:xfrm>
        </p:spPr>
        <p:txBody>
          <a:bodyPr anchor="b"/>
          <a:lstStyle>
            <a:lvl1pPr algn="ctr">
              <a:defRPr sz="4400" b="1"/>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866D807-1E0F-4F52-92E5-9827BB931C7D}"/>
              </a:ext>
            </a:extLst>
          </p:cNvPr>
          <p:cNvSpPr>
            <a:spLocks noGrp="1"/>
          </p:cNvSpPr>
          <p:nvPr>
            <p:ph type="subTitle" idx="1"/>
          </p:nvPr>
        </p:nvSpPr>
        <p:spPr>
          <a:xfrm>
            <a:off x="335280" y="3888828"/>
            <a:ext cx="11521440" cy="1881352"/>
          </a:xfrm>
        </p:spPr>
        <p:txBody>
          <a:bodyPr/>
          <a:lstStyle>
            <a:lvl1pPr marL="0" indent="0" algn="ctr">
              <a:buNone/>
              <a:defRPr sz="18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6770F046-36EC-4A13-89A5-0CC29AB4D8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C4A129-0606-4903-A165-D0B38864ED64}"/>
              </a:ext>
            </a:extLst>
          </p:cNvPr>
          <p:cNvSpPr>
            <a:spLocks noGrp="1"/>
          </p:cNvSpPr>
          <p:nvPr>
            <p:ph type="sldNum" sz="quarter" idx="12"/>
          </p:nvPr>
        </p:nvSpPr>
        <p:spPr/>
        <p:txBody>
          <a:bodyPr/>
          <a:lstStyle/>
          <a:p>
            <a:fld id="{F8C051B4-D7E3-42F2-80BB-3A01ABB5C350}"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EF8D5BE6-2B49-4430-B3CC-EC848085B2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5232" y="329025"/>
            <a:ext cx="7541536" cy="1828800"/>
          </a:xfrm>
          <a:prstGeom prst="rect">
            <a:avLst/>
          </a:prstGeom>
        </p:spPr>
      </p:pic>
    </p:spTree>
    <p:extLst>
      <p:ext uri="{BB962C8B-B14F-4D97-AF65-F5344CB8AC3E}">
        <p14:creationId xmlns:p14="http://schemas.microsoft.com/office/powerpoint/2010/main" val="3215432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FE83A-2FF1-4212-A7D8-F2547F72354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DF2CD3-4A3B-4BB5-A8C6-93515C840F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8E1338-8E14-4E12-8514-B8F7581CAC2B}"/>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5" name="Footer Placeholder 4">
            <a:extLst>
              <a:ext uri="{FF2B5EF4-FFF2-40B4-BE49-F238E27FC236}">
                <a16:creationId xmlns:a16="http://schemas.microsoft.com/office/drawing/2014/main" id="{F5344247-AED8-4BE5-97FF-55E5D2900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63D25E-9B75-4BDF-BE71-685AF58A3FFA}"/>
              </a:ext>
            </a:extLst>
          </p:cNvPr>
          <p:cNvSpPr>
            <a:spLocks noGrp="1"/>
          </p:cNvSpPr>
          <p:nvPr>
            <p:ph type="sldNum" sz="quarter" idx="12"/>
          </p:nvPr>
        </p:nvSpPr>
        <p:spPr/>
        <p:txBody>
          <a:bodyPr/>
          <a:lstStyle/>
          <a:p>
            <a:fld id="{F8C051B4-D7E3-42F2-80BB-3A01ABB5C350}" type="slidenum">
              <a:rPr lang="en-US" smtClean="0"/>
              <a:t>‹#›</a:t>
            </a:fld>
            <a:endParaRPr lang="en-US"/>
          </a:p>
        </p:txBody>
      </p:sp>
    </p:spTree>
    <p:extLst>
      <p:ext uri="{BB962C8B-B14F-4D97-AF65-F5344CB8AC3E}">
        <p14:creationId xmlns:p14="http://schemas.microsoft.com/office/powerpoint/2010/main" val="884372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555AC4-0A12-4AF2-BD32-F89BA4E329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8311FD-96A5-4F2E-9CC1-A1537DF2F7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43FE6-D7D9-42A7-A93F-97596BFC81E6}"/>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5" name="Footer Placeholder 4">
            <a:extLst>
              <a:ext uri="{FF2B5EF4-FFF2-40B4-BE49-F238E27FC236}">
                <a16:creationId xmlns:a16="http://schemas.microsoft.com/office/drawing/2014/main" id="{1F5A1973-370D-4668-BF90-3DBF1A43DC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65534F-0704-4F83-B361-02989C4F3A05}"/>
              </a:ext>
            </a:extLst>
          </p:cNvPr>
          <p:cNvSpPr>
            <a:spLocks noGrp="1"/>
          </p:cNvSpPr>
          <p:nvPr>
            <p:ph type="sldNum" sz="quarter" idx="12"/>
          </p:nvPr>
        </p:nvSpPr>
        <p:spPr/>
        <p:txBody>
          <a:bodyPr/>
          <a:lstStyle/>
          <a:p>
            <a:fld id="{F8C051B4-D7E3-42F2-80BB-3A01ABB5C350}" type="slidenum">
              <a:rPr lang="en-US" smtClean="0"/>
              <a:t>‹#›</a:t>
            </a:fld>
            <a:endParaRPr lang="en-US"/>
          </a:p>
        </p:txBody>
      </p:sp>
    </p:spTree>
    <p:extLst>
      <p:ext uri="{BB962C8B-B14F-4D97-AF65-F5344CB8AC3E}">
        <p14:creationId xmlns:p14="http://schemas.microsoft.com/office/powerpoint/2010/main" val="2996258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7F23F-F86B-41BA-A6AA-1A3F17EB387A}"/>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B79402-AB80-4C31-A14F-82C076FDEBC1}"/>
              </a:ext>
            </a:extLst>
          </p:cNvPr>
          <p:cNvSpPr>
            <a:spLocks noGrp="1"/>
          </p:cNvSpPr>
          <p:nvPr>
            <p:ph idx="1"/>
          </p:nvPr>
        </p:nvSpPr>
        <p:spPr>
          <a:xfrm>
            <a:off x="381000" y="1692937"/>
            <a:ext cx="114300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6D2CB6-1D80-4081-86FB-B15DD03DA6FE}"/>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5" name="Footer Placeholder 4">
            <a:extLst>
              <a:ext uri="{FF2B5EF4-FFF2-40B4-BE49-F238E27FC236}">
                <a16:creationId xmlns:a16="http://schemas.microsoft.com/office/drawing/2014/main" id="{13CCB740-D754-48D4-9589-4E1B5CCB6B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8A1B60-B2EB-45FC-99A5-2CEE060FA1F5}"/>
              </a:ext>
            </a:extLst>
          </p:cNvPr>
          <p:cNvSpPr>
            <a:spLocks noGrp="1"/>
          </p:cNvSpPr>
          <p:nvPr>
            <p:ph type="sldNum" sz="quarter" idx="12"/>
          </p:nvPr>
        </p:nvSpPr>
        <p:spPr/>
        <p:txBody>
          <a:bodyPr/>
          <a:lstStyle/>
          <a:p>
            <a:fld id="{F8C051B4-D7E3-42F2-80BB-3A01ABB5C350}" type="slidenum">
              <a:rPr lang="en-US" smtClean="0"/>
              <a:t>‹#›</a:t>
            </a:fld>
            <a:endParaRPr lang="en-US"/>
          </a:p>
        </p:txBody>
      </p:sp>
      <p:pic>
        <p:nvPicPr>
          <p:cNvPr id="7" name="Picture 6" descr="A blue and white sign&#10;&#10;Description automatically generated">
            <a:extLst>
              <a:ext uri="{FF2B5EF4-FFF2-40B4-BE49-F238E27FC236}">
                <a16:creationId xmlns:a16="http://schemas.microsoft.com/office/drawing/2014/main" id="{CE5B4ECC-CA9A-4DD6-BBC4-5B5CA7B419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1792206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294DA-8682-47BA-801B-4A312533F171}"/>
              </a:ext>
            </a:extLst>
          </p:cNvPr>
          <p:cNvSpPr>
            <a:spLocks noGrp="1"/>
          </p:cNvSpPr>
          <p:nvPr>
            <p:ph type="title"/>
          </p:nvPr>
        </p:nvSpPr>
        <p:spPr>
          <a:xfrm>
            <a:off x="831850" y="1709738"/>
            <a:ext cx="10515600" cy="2852737"/>
          </a:xfrm>
        </p:spPr>
        <p:txBody>
          <a:bodyPr anchor="b"/>
          <a:lstStyle>
            <a:lvl1pPr>
              <a:defRPr sz="4400" b="1"/>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C786CDE-F4D9-4130-9F65-C19EC77EE4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7EDE1F-53E5-4C5C-B1DC-D69BEDE4F8EB}"/>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5" name="Footer Placeholder 4">
            <a:extLst>
              <a:ext uri="{FF2B5EF4-FFF2-40B4-BE49-F238E27FC236}">
                <a16:creationId xmlns:a16="http://schemas.microsoft.com/office/drawing/2014/main" id="{71F7E355-DA7E-4665-99AA-D633110898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BF42E0-1332-4ADF-BB40-D707772FEF90}"/>
              </a:ext>
            </a:extLst>
          </p:cNvPr>
          <p:cNvSpPr>
            <a:spLocks noGrp="1"/>
          </p:cNvSpPr>
          <p:nvPr>
            <p:ph type="sldNum" sz="quarter" idx="12"/>
          </p:nvPr>
        </p:nvSpPr>
        <p:spPr/>
        <p:txBody>
          <a:bodyPr/>
          <a:lstStyle/>
          <a:p>
            <a:fld id="{F8C051B4-D7E3-42F2-80BB-3A01ABB5C350}" type="slidenum">
              <a:rPr lang="en-US" smtClean="0"/>
              <a:t>‹#›</a:t>
            </a:fld>
            <a:endParaRPr lang="en-US"/>
          </a:p>
        </p:txBody>
      </p:sp>
      <p:pic>
        <p:nvPicPr>
          <p:cNvPr id="7" name="Picture 6" descr="A blue and white sign&#10;&#10;Description automatically generated">
            <a:extLst>
              <a:ext uri="{FF2B5EF4-FFF2-40B4-BE49-F238E27FC236}">
                <a16:creationId xmlns:a16="http://schemas.microsoft.com/office/drawing/2014/main" id="{021B1473-E230-4424-88C9-096E878C3A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5232" y="329025"/>
            <a:ext cx="7541536" cy="1828800"/>
          </a:xfrm>
          <a:prstGeom prst="rect">
            <a:avLst/>
          </a:prstGeom>
        </p:spPr>
      </p:pic>
    </p:spTree>
    <p:extLst>
      <p:ext uri="{BB962C8B-B14F-4D97-AF65-F5344CB8AC3E}">
        <p14:creationId xmlns:p14="http://schemas.microsoft.com/office/powerpoint/2010/main" val="2528572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B8B7E-E383-41B8-83DC-BCBAEFF2AF0F}"/>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334E0F6-218D-4666-93AB-CC5CB0352A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BB6129-B622-4C6C-9627-E2D34A72A1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2E2F8A-DDB4-40D8-BC9A-9F8C601A10D7}"/>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6" name="Footer Placeholder 5">
            <a:extLst>
              <a:ext uri="{FF2B5EF4-FFF2-40B4-BE49-F238E27FC236}">
                <a16:creationId xmlns:a16="http://schemas.microsoft.com/office/drawing/2014/main" id="{96ED8514-39E9-463F-9D6D-BA2F1E4B87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5628B1-4B31-46D1-9943-288C2CFAA2D4}"/>
              </a:ext>
            </a:extLst>
          </p:cNvPr>
          <p:cNvSpPr>
            <a:spLocks noGrp="1"/>
          </p:cNvSpPr>
          <p:nvPr>
            <p:ph type="sldNum" sz="quarter" idx="12"/>
          </p:nvPr>
        </p:nvSpPr>
        <p:spPr/>
        <p:txBody>
          <a:bodyPr/>
          <a:lstStyle/>
          <a:p>
            <a:fld id="{F8C051B4-D7E3-42F2-80BB-3A01ABB5C350}"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8EDFA2D4-658B-4CFA-90B4-6D3C81B195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2164047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5F42C-D912-40D5-B069-2EBDDB21FDB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4FE388-458A-4BFC-8B5B-E2338FA75A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E71131-2939-4333-BE32-6B971E6D91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D687D6-AE10-483D-8497-199549CC35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B0C9B6-845A-427D-8890-7FF14752BD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56D4DF-7BF9-4656-9E74-1978BF3C3BF5}"/>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8" name="Footer Placeholder 7">
            <a:extLst>
              <a:ext uri="{FF2B5EF4-FFF2-40B4-BE49-F238E27FC236}">
                <a16:creationId xmlns:a16="http://schemas.microsoft.com/office/drawing/2014/main" id="{AF118974-B101-4E89-B490-F9C18CF573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7DF8C8-6B1A-46AB-B0B9-0B1486618107}"/>
              </a:ext>
            </a:extLst>
          </p:cNvPr>
          <p:cNvSpPr>
            <a:spLocks noGrp="1"/>
          </p:cNvSpPr>
          <p:nvPr>
            <p:ph type="sldNum" sz="quarter" idx="12"/>
          </p:nvPr>
        </p:nvSpPr>
        <p:spPr/>
        <p:txBody>
          <a:bodyPr/>
          <a:lstStyle/>
          <a:p>
            <a:fld id="{F8C051B4-D7E3-42F2-80BB-3A01ABB5C350}" type="slidenum">
              <a:rPr lang="en-US" smtClean="0"/>
              <a:t>‹#›</a:t>
            </a:fld>
            <a:endParaRPr lang="en-US"/>
          </a:p>
        </p:txBody>
      </p:sp>
      <p:pic>
        <p:nvPicPr>
          <p:cNvPr id="10" name="Picture 9" descr="A blue and white sign&#10;&#10;Description automatically generated">
            <a:extLst>
              <a:ext uri="{FF2B5EF4-FFF2-40B4-BE49-F238E27FC236}">
                <a16:creationId xmlns:a16="http://schemas.microsoft.com/office/drawing/2014/main" id="{288D87A5-8AAA-4E59-8F47-23DB04B752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2102285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592C9-40CD-4BC2-AA2D-942CC7600572}"/>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DC8478D-ABC5-4F57-99D5-D5C201F52D50}"/>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4" name="Footer Placeholder 3">
            <a:extLst>
              <a:ext uri="{FF2B5EF4-FFF2-40B4-BE49-F238E27FC236}">
                <a16:creationId xmlns:a16="http://schemas.microsoft.com/office/drawing/2014/main" id="{1D8C8747-5D3F-46B5-985C-DAC1E17CE0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0AA2AB-2FF6-44C7-A235-F093DF30CDB6}"/>
              </a:ext>
            </a:extLst>
          </p:cNvPr>
          <p:cNvSpPr>
            <a:spLocks noGrp="1"/>
          </p:cNvSpPr>
          <p:nvPr>
            <p:ph type="sldNum" sz="quarter" idx="12"/>
          </p:nvPr>
        </p:nvSpPr>
        <p:spPr/>
        <p:txBody>
          <a:bodyPr/>
          <a:lstStyle/>
          <a:p>
            <a:fld id="{F8C051B4-D7E3-42F2-80BB-3A01ABB5C350}" type="slidenum">
              <a:rPr lang="en-US" smtClean="0"/>
              <a:t>‹#›</a:t>
            </a:fld>
            <a:endParaRPr lang="en-US"/>
          </a:p>
        </p:txBody>
      </p:sp>
      <p:pic>
        <p:nvPicPr>
          <p:cNvPr id="6" name="Picture 5" descr="A blue and white sign&#10;&#10;Description automatically generated">
            <a:extLst>
              <a:ext uri="{FF2B5EF4-FFF2-40B4-BE49-F238E27FC236}">
                <a16:creationId xmlns:a16="http://schemas.microsoft.com/office/drawing/2014/main" id="{F220FB18-732D-4555-9511-BE496C6298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821200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6F6823-A8E4-41B5-AABF-7E50AB944B96}"/>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3" name="Footer Placeholder 2">
            <a:extLst>
              <a:ext uri="{FF2B5EF4-FFF2-40B4-BE49-F238E27FC236}">
                <a16:creationId xmlns:a16="http://schemas.microsoft.com/office/drawing/2014/main" id="{F2E33D15-14C9-4533-A0B2-E17FCF5BA5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E63C01-7C52-4C05-B87A-E55AEC070E05}"/>
              </a:ext>
            </a:extLst>
          </p:cNvPr>
          <p:cNvSpPr>
            <a:spLocks noGrp="1"/>
          </p:cNvSpPr>
          <p:nvPr>
            <p:ph type="sldNum" sz="quarter" idx="12"/>
          </p:nvPr>
        </p:nvSpPr>
        <p:spPr/>
        <p:txBody>
          <a:bodyPr/>
          <a:lstStyle/>
          <a:p>
            <a:fld id="{F8C051B4-D7E3-42F2-80BB-3A01ABB5C350}" type="slidenum">
              <a:rPr lang="en-US" smtClean="0"/>
              <a:t>‹#›</a:t>
            </a:fld>
            <a:endParaRPr lang="en-US"/>
          </a:p>
        </p:txBody>
      </p:sp>
      <p:pic>
        <p:nvPicPr>
          <p:cNvPr id="5" name="Picture 4" descr="A blue and white sign&#10;&#10;Description automatically generated">
            <a:extLst>
              <a:ext uri="{FF2B5EF4-FFF2-40B4-BE49-F238E27FC236}">
                <a16:creationId xmlns:a16="http://schemas.microsoft.com/office/drawing/2014/main" id="{1800F7B6-564D-454C-8D78-AAFB76F65D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132936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A31D2-9A00-45DB-A47F-9F571777F24B}"/>
              </a:ext>
            </a:extLst>
          </p:cNvPr>
          <p:cNvSpPr>
            <a:spLocks noGrp="1"/>
          </p:cNvSpPr>
          <p:nvPr>
            <p:ph type="title"/>
          </p:nvPr>
        </p:nvSpPr>
        <p:spPr>
          <a:xfrm>
            <a:off x="839788" y="457200"/>
            <a:ext cx="3932237" cy="1600200"/>
          </a:xfrm>
        </p:spPr>
        <p:txBody>
          <a:bodyPr anchor="b"/>
          <a:lstStyle>
            <a:lvl1pPr>
              <a:defRPr sz="3200"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AAFDC-A042-4571-8E47-321A4016EE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DD1982-1467-44BE-898D-FDE749B742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D64EBC-62D2-4411-B172-EB0CAA250DF6}"/>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6" name="Footer Placeholder 5">
            <a:extLst>
              <a:ext uri="{FF2B5EF4-FFF2-40B4-BE49-F238E27FC236}">
                <a16:creationId xmlns:a16="http://schemas.microsoft.com/office/drawing/2014/main" id="{BBD270BC-E6DC-49B9-94D8-2DFC8079D7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201F3D-733C-4F46-80D5-9CEB970541BA}"/>
              </a:ext>
            </a:extLst>
          </p:cNvPr>
          <p:cNvSpPr>
            <a:spLocks noGrp="1"/>
          </p:cNvSpPr>
          <p:nvPr>
            <p:ph type="sldNum" sz="quarter" idx="12"/>
          </p:nvPr>
        </p:nvSpPr>
        <p:spPr/>
        <p:txBody>
          <a:bodyPr/>
          <a:lstStyle/>
          <a:p>
            <a:fld id="{F8C051B4-D7E3-42F2-80BB-3A01ABB5C350}"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8AAFF090-4748-4CEB-82FE-B8DC75C44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2437728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E1E9C-B474-4962-83D4-0F95B2D059E2}"/>
              </a:ext>
            </a:extLst>
          </p:cNvPr>
          <p:cNvSpPr>
            <a:spLocks noGrp="1"/>
          </p:cNvSpPr>
          <p:nvPr>
            <p:ph type="title"/>
          </p:nvPr>
        </p:nvSpPr>
        <p:spPr>
          <a:xfrm>
            <a:off x="839788" y="457200"/>
            <a:ext cx="3932237" cy="1600200"/>
          </a:xfrm>
        </p:spPr>
        <p:txBody>
          <a:bodyPr anchor="b"/>
          <a:lstStyle>
            <a:lvl1pPr>
              <a:defRPr sz="3200" b="1"/>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4891AEC-7DE2-4B8B-BF1B-C9E9B2488D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D628899-8ED1-47C9-90C3-9AB19FF89C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F948AA-B4CB-40C1-989C-1976A66839CC}"/>
              </a:ext>
            </a:extLst>
          </p:cNvPr>
          <p:cNvSpPr>
            <a:spLocks noGrp="1"/>
          </p:cNvSpPr>
          <p:nvPr>
            <p:ph type="dt" sz="half" idx="10"/>
          </p:nvPr>
        </p:nvSpPr>
        <p:spPr/>
        <p:txBody>
          <a:bodyPr/>
          <a:lstStyle/>
          <a:p>
            <a:fld id="{63B88020-B7BD-4EF3-8055-6956E3859729}" type="datetimeFigureOut">
              <a:rPr lang="en-US" smtClean="0"/>
              <a:t>4/8/2026</a:t>
            </a:fld>
            <a:endParaRPr lang="en-US"/>
          </a:p>
        </p:txBody>
      </p:sp>
      <p:sp>
        <p:nvSpPr>
          <p:cNvPr id="6" name="Footer Placeholder 5">
            <a:extLst>
              <a:ext uri="{FF2B5EF4-FFF2-40B4-BE49-F238E27FC236}">
                <a16:creationId xmlns:a16="http://schemas.microsoft.com/office/drawing/2014/main" id="{38FE994E-4C08-4134-AA8F-7F0FB57B4D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B27BB6-3A58-4F48-9C34-230B6476BC5B}"/>
              </a:ext>
            </a:extLst>
          </p:cNvPr>
          <p:cNvSpPr>
            <a:spLocks noGrp="1"/>
          </p:cNvSpPr>
          <p:nvPr>
            <p:ph type="sldNum" sz="quarter" idx="12"/>
          </p:nvPr>
        </p:nvSpPr>
        <p:spPr/>
        <p:txBody>
          <a:bodyPr/>
          <a:lstStyle/>
          <a:p>
            <a:fld id="{F8C051B4-D7E3-42F2-80BB-3A01ABB5C350}"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6551F537-C48C-4D91-AF2C-B859394486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1804419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6A2EFD-5BC8-486D-AC05-C88192EE07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28D6EF7-BE2E-44A6-A579-2EB131557A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3E8898-A5C2-4AD9-9375-B6EEEF8746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B88020-B7BD-4EF3-8055-6956E3859729}" type="datetimeFigureOut">
              <a:rPr lang="en-US" smtClean="0"/>
              <a:t>4/8/2026</a:t>
            </a:fld>
            <a:endParaRPr lang="en-US"/>
          </a:p>
        </p:txBody>
      </p:sp>
      <p:sp>
        <p:nvSpPr>
          <p:cNvPr id="5" name="Footer Placeholder 4">
            <a:extLst>
              <a:ext uri="{FF2B5EF4-FFF2-40B4-BE49-F238E27FC236}">
                <a16:creationId xmlns:a16="http://schemas.microsoft.com/office/drawing/2014/main" id="{7FAFB22A-4D3A-4BD5-9047-B2647995E7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86F5A4-D87B-4D75-B420-FEC8927543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C051B4-D7E3-42F2-80BB-3A01ABB5C350}" type="slidenum">
              <a:rPr lang="en-US" smtClean="0"/>
              <a:t>‹#›</a:t>
            </a:fld>
            <a:endParaRPr lang="en-US"/>
          </a:p>
        </p:txBody>
      </p:sp>
    </p:spTree>
    <p:extLst>
      <p:ext uri="{BB962C8B-B14F-4D97-AF65-F5344CB8AC3E}">
        <p14:creationId xmlns:p14="http://schemas.microsoft.com/office/powerpoint/2010/main" val="2049831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351B5-64C5-4F90-B95B-DB9610D848BB}"/>
              </a:ext>
            </a:extLst>
          </p:cNvPr>
          <p:cNvSpPr>
            <a:spLocks noGrp="1"/>
          </p:cNvSpPr>
          <p:nvPr>
            <p:ph type="ctrTitle"/>
          </p:nvPr>
        </p:nvSpPr>
        <p:spPr/>
        <p:txBody>
          <a:bodyPr/>
          <a:lstStyle/>
          <a:p>
            <a:r>
              <a:rPr lang="en-US" dirty="0"/>
              <a:t>Trends in Prevalence of Polycystic Kidney Disease in the Military Health System </a:t>
            </a:r>
          </a:p>
        </p:txBody>
      </p:sp>
      <p:sp>
        <p:nvSpPr>
          <p:cNvPr id="3" name="Subtitle 2">
            <a:extLst>
              <a:ext uri="{FF2B5EF4-FFF2-40B4-BE49-F238E27FC236}">
                <a16:creationId xmlns:a16="http://schemas.microsoft.com/office/drawing/2014/main" id="{8CCFB09A-9C8A-4176-AC7B-4AE5BD11C414}"/>
              </a:ext>
            </a:extLst>
          </p:cNvPr>
          <p:cNvSpPr>
            <a:spLocks noGrp="1"/>
          </p:cNvSpPr>
          <p:nvPr>
            <p:ph type="subTitle" idx="1"/>
          </p:nvPr>
        </p:nvSpPr>
        <p:spPr/>
        <p:txBody>
          <a:bodyPr>
            <a:normAutofit fontScale="92500" lnSpcReduction="10000"/>
          </a:bodyPr>
          <a:lstStyle/>
          <a:p>
            <a:pPr algn="l"/>
            <a:r>
              <a:rPr lang="en-US" dirty="0"/>
              <a:t>The crude prevalence of Military Health System (MHS) beneficiaries with PKD ranged from 58 per 100,000 beneficiaries in 2016–2018 to 54 per 100,000 beneficiaries in 2019–2021. Prevalence of PKD was highest among adults aged ≥70 years for both time periods but higher for 2016–2018. Crude prevalence was highest among females. Crude and age-adjusted prevalence was highest among Black adults. Across all sex and race and ethnicity groups, prevalence was highest for 2016–2018. </a:t>
            </a:r>
          </a:p>
          <a:p>
            <a:pPr algn="l"/>
            <a:endParaRPr lang="en-US" dirty="0"/>
          </a:p>
          <a:p>
            <a:pPr algn="l"/>
            <a:r>
              <a:rPr lang="en-US" b="1" dirty="0"/>
              <a:t>Data Source: </a:t>
            </a:r>
            <a:r>
              <a:rPr lang="en-US" dirty="0"/>
              <a:t>DoD-MHS</a:t>
            </a:r>
            <a:endParaRPr lang="en-US" b="1" dirty="0"/>
          </a:p>
          <a:p>
            <a:pPr algn="l"/>
            <a:endParaRPr lang="en-US" dirty="0"/>
          </a:p>
          <a:p>
            <a:pPr algn="l"/>
            <a:endParaRPr lang="en-US" dirty="0"/>
          </a:p>
        </p:txBody>
      </p:sp>
    </p:spTree>
    <p:extLst>
      <p:ext uri="{BB962C8B-B14F-4D97-AF65-F5344CB8AC3E}">
        <p14:creationId xmlns:p14="http://schemas.microsoft.com/office/powerpoint/2010/main" val="2415681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21B9-E432-4A8A-BBBA-41A3A2B936F8}"/>
              </a:ext>
            </a:extLst>
          </p:cNvPr>
          <p:cNvSpPr>
            <a:spLocks noGrp="1"/>
          </p:cNvSpPr>
          <p:nvPr>
            <p:ph type="title"/>
          </p:nvPr>
        </p:nvSpPr>
        <p:spPr>
          <a:xfrm>
            <a:off x="838200" y="365125"/>
            <a:ext cx="10515600" cy="1325563"/>
          </a:xfrm>
        </p:spPr>
        <p:txBody>
          <a:bodyPr anchor="ctr">
            <a:normAutofit/>
          </a:bodyPr>
          <a:lstStyle/>
          <a:p>
            <a:r>
              <a:rPr lang="en-US" dirty="0"/>
              <a:t>Trends in Prevalence of Polycystic Kidney Disease in the Military Health System, Overall</a:t>
            </a:r>
          </a:p>
        </p:txBody>
      </p:sp>
      <p:graphicFrame>
        <p:nvGraphicFramePr>
          <p:cNvPr id="7" name="Content Placeholder 6">
            <a:extLst>
              <a:ext uri="{FF2B5EF4-FFF2-40B4-BE49-F238E27FC236}">
                <a16:creationId xmlns:a16="http://schemas.microsoft.com/office/drawing/2014/main" id="{462F4FE5-BDFD-422A-9A0C-AFF99A98EC10}"/>
              </a:ext>
            </a:extLst>
          </p:cNvPr>
          <p:cNvGraphicFramePr>
            <a:graphicFrameLocks noGrp="1"/>
          </p:cNvGraphicFramePr>
          <p:nvPr>
            <p:ph idx="1"/>
            <p:extLst>
              <p:ext uri="{D42A27DB-BD31-4B8C-83A1-F6EECF244321}">
                <p14:modId xmlns:p14="http://schemas.microsoft.com/office/powerpoint/2010/main" val="1601575484"/>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81627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21B9-E432-4A8A-BBBA-41A3A2B936F8}"/>
              </a:ext>
            </a:extLst>
          </p:cNvPr>
          <p:cNvSpPr>
            <a:spLocks noGrp="1"/>
          </p:cNvSpPr>
          <p:nvPr>
            <p:ph type="title"/>
          </p:nvPr>
        </p:nvSpPr>
        <p:spPr>
          <a:xfrm>
            <a:off x="838200" y="365125"/>
            <a:ext cx="10515600" cy="1325563"/>
          </a:xfrm>
        </p:spPr>
        <p:txBody>
          <a:bodyPr anchor="ctr">
            <a:normAutofit fontScale="90000"/>
          </a:bodyPr>
          <a:lstStyle/>
          <a:p>
            <a:r>
              <a:rPr lang="en-US" sz="4100" dirty="0"/>
              <a:t>Trends in Prevalence of Polycystic Kidney Disease in the Military Health System, Overall, Age Standardized</a:t>
            </a:r>
          </a:p>
        </p:txBody>
      </p:sp>
      <p:graphicFrame>
        <p:nvGraphicFramePr>
          <p:cNvPr id="6" name="Chart 5">
            <a:extLst>
              <a:ext uri="{FF2B5EF4-FFF2-40B4-BE49-F238E27FC236}">
                <a16:creationId xmlns:a16="http://schemas.microsoft.com/office/drawing/2014/main" id="{50716387-83BB-4B51-A9A2-0CDB31401C74}"/>
              </a:ext>
            </a:extLst>
          </p:cNvPr>
          <p:cNvGraphicFramePr>
            <a:graphicFrameLocks/>
          </p:cNvGraphicFramePr>
          <p:nvPr>
            <p:extLst>
              <p:ext uri="{D42A27DB-BD31-4B8C-83A1-F6EECF244321}">
                <p14:modId xmlns:p14="http://schemas.microsoft.com/office/powerpoint/2010/main" val="1816954422"/>
              </p:ext>
            </p:extLst>
          </p:nvPr>
        </p:nvGraphicFramePr>
        <p:xfrm>
          <a:off x="381000" y="1692937"/>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6812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21B9-E432-4A8A-BBBA-41A3A2B936F8}"/>
              </a:ext>
            </a:extLst>
          </p:cNvPr>
          <p:cNvSpPr>
            <a:spLocks noGrp="1"/>
          </p:cNvSpPr>
          <p:nvPr>
            <p:ph type="title"/>
          </p:nvPr>
        </p:nvSpPr>
        <p:spPr>
          <a:xfrm>
            <a:off x="838200" y="365125"/>
            <a:ext cx="10515600" cy="1325563"/>
          </a:xfrm>
        </p:spPr>
        <p:txBody>
          <a:bodyPr anchor="ctr">
            <a:normAutofit/>
          </a:bodyPr>
          <a:lstStyle/>
          <a:p>
            <a:r>
              <a:rPr lang="en-US"/>
              <a:t>Trends in Prevalence of Polycystic Kidney Disease in the Military Health System, by Age</a:t>
            </a:r>
          </a:p>
        </p:txBody>
      </p:sp>
      <p:graphicFrame>
        <p:nvGraphicFramePr>
          <p:cNvPr id="6" name="Chart 5">
            <a:extLst>
              <a:ext uri="{FF2B5EF4-FFF2-40B4-BE49-F238E27FC236}">
                <a16:creationId xmlns:a16="http://schemas.microsoft.com/office/drawing/2014/main" id="{E03099AA-6A35-4F01-ACED-FAEF261E3EEB}"/>
              </a:ext>
            </a:extLst>
          </p:cNvPr>
          <p:cNvGraphicFramePr>
            <a:graphicFrameLocks/>
          </p:cNvGraphicFramePr>
          <p:nvPr>
            <p:extLst>
              <p:ext uri="{D42A27DB-BD31-4B8C-83A1-F6EECF244321}">
                <p14:modId xmlns:p14="http://schemas.microsoft.com/office/powerpoint/2010/main" val="3736036778"/>
              </p:ext>
            </p:extLst>
          </p:nvPr>
        </p:nvGraphicFramePr>
        <p:xfrm>
          <a:off x="381000" y="1692937"/>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2013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21B9-E432-4A8A-BBBA-41A3A2B936F8}"/>
              </a:ext>
            </a:extLst>
          </p:cNvPr>
          <p:cNvSpPr>
            <a:spLocks noGrp="1"/>
          </p:cNvSpPr>
          <p:nvPr>
            <p:ph type="title"/>
          </p:nvPr>
        </p:nvSpPr>
        <p:spPr>
          <a:xfrm>
            <a:off x="838200" y="365125"/>
            <a:ext cx="10515600" cy="1325563"/>
          </a:xfrm>
        </p:spPr>
        <p:txBody>
          <a:bodyPr anchor="ctr">
            <a:normAutofit/>
          </a:bodyPr>
          <a:lstStyle/>
          <a:p>
            <a:r>
              <a:rPr lang="en-US" sz="4100"/>
              <a:t>Trends in Prevalence of Polycystic Kidney Disease in the Military Health System by Sex, Crude</a:t>
            </a:r>
          </a:p>
        </p:txBody>
      </p:sp>
      <p:graphicFrame>
        <p:nvGraphicFramePr>
          <p:cNvPr id="6" name="Chart 5">
            <a:extLst>
              <a:ext uri="{FF2B5EF4-FFF2-40B4-BE49-F238E27FC236}">
                <a16:creationId xmlns:a16="http://schemas.microsoft.com/office/drawing/2014/main" id="{F78E5499-0677-4C1D-8DAA-61464B5FA576}"/>
              </a:ext>
            </a:extLst>
          </p:cNvPr>
          <p:cNvGraphicFramePr>
            <a:graphicFrameLocks/>
          </p:cNvGraphicFramePr>
          <p:nvPr>
            <p:extLst>
              <p:ext uri="{D42A27DB-BD31-4B8C-83A1-F6EECF244321}">
                <p14:modId xmlns:p14="http://schemas.microsoft.com/office/powerpoint/2010/main" val="641482312"/>
              </p:ext>
            </p:extLst>
          </p:nvPr>
        </p:nvGraphicFramePr>
        <p:xfrm>
          <a:off x="381000" y="1692937"/>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72094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21B9-E432-4A8A-BBBA-41A3A2B936F8}"/>
              </a:ext>
            </a:extLst>
          </p:cNvPr>
          <p:cNvSpPr>
            <a:spLocks noGrp="1"/>
          </p:cNvSpPr>
          <p:nvPr>
            <p:ph type="title"/>
          </p:nvPr>
        </p:nvSpPr>
        <p:spPr>
          <a:xfrm>
            <a:off x="838200" y="365125"/>
            <a:ext cx="10515600" cy="1325563"/>
          </a:xfrm>
        </p:spPr>
        <p:txBody>
          <a:bodyPr anchor="ctr">
            <a:normAutofit/>
          </a:bodyPr>
          <a:lstStyle/>
          <a:p>
            <a:r>
              <a:rPr lang="en-US" sz="3700"/>
              <a:t>Trends in Prevalence of Polycystic Kidney Disease in the Military Health System by Sex, Age Standardized</a:t>
            </a:r>
          </a:p>
        </p:txBody>
      </p:sp>
      <p:graphicFrame>
        <p:nvGraphicFramePr>
          <p:cNvPr id="4" name="Chart 3">
            <a:extLst>
              <a:ext uri="{FF2B5EF4-FFF2-40B4-BE49-F238E27FC236}">
                <a16:creationId xmlns:a16="http://schemas.microsoft.com/office/drawing/2014/main" id="{A4248078-D1C0-4C11-9BFB-DB421BD54C9B}"/>
              </a:ext>
            </a:extLst>
          </p:cNvPr>
          <p:cNvGraphicFramePr>
            <a:graphicFrameLocks/>
          </p:cNvGraphicFramePr>
          <p:nvPr>
            <p:extLst>
              <p:ext uri="{D42A27DB-BD31-4B8C-83A1-F6EECF244321}">
                <p14:modId xmlns:p14="http://schemas.microsoft.com/office/powerpoint/2010/main" val="3278333367"/>
              </p:ext>
            </p:extLst>
          </p:nvPr>
        </p:nvGraphicFramePr>
        <p:xfrm>
          <a:off x="381000" y="1692937"/>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86667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21B9-E432-4A8A-BBBA-41A3A2B936F8}"/>
              </a:ext>
            </a:extLst>
          </p:cNvPr>
          <p:cNvSpPr>
            <a:spLocks noGrp="1"/>
          </p:cNvSpPr>
          <p:nvPr>
            <p:ph type="title"/>
          </p:nvPr>
        </p:nvSpPr>
        <p:spPr>
          <a:xfrm>
            <a:off x="838200" y="365125"/>
            <a:ext cx="10515600" cy="1325563"/>
          </a:xfrm>
        </p:spPr>
        <p:txBody>
          <a:bodyPr anchor="ctr">
            <a:normAutofit/>
          </a:bodyPr>
          <a:lstStyle/>
          <a:p>
            <a:r>
              <a:rPr lang="en-US" sz="3700"/>
              <a:t>Trends in Prevalence of Polycystic Kidney Disease in the Military Health System by Race/Ethnicity, Crude</a:t>
            </a:r>
          </a:p>
        </p:txBody>
      </p:sp>
      <p:graphicFrame>
        <p:nvGraphicFramePr>
          <p:cNvPr id="4" name="Chart 3">
            <a:extLst>
              <a:ext uri="{FF2B5EF4-FFF2-40B4-BE49-F238E27FC236}">
                <a16:creationId xmlns:a16="http://schemas.microsoft.com/office/drawing/2014/main" id="{95960FA6-7609-4ECF-AF29-DAC38522074A}"/>
              </a:ext>
            </a:extLst>
          </p:cNvPr>
          <p:cNvGraphicFramePr>
            <a:graphicFrameLocks/>
          </p:cNvGraphicFramePr>
          <p:nvPr>
            <p:extLst>
              <p:ext uri="{D42A27DB-BD31-4B8C-83A1-F6EECF244321}">
                <p14:modId xmlns:p14="http://schemas.microsoft.com/office/powerpoint/2010/main" val="2742587136"/>
              </p:ext>
            </p:extLst>
          </p:nvPr>
        </p:nvGraphicFramePr>
        <p:xfrm>
          <a:off x="381000" y="1692937"/>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07630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21B9-E432-4A8A-BBBA-41A3A2B936F8}"/>
              </a:ext>
            </a:extLst>
          </p:cNvPr>
          <p:cNvSpPr>
            <a:spLocks noGrp="1"/>
          </p:cNvSpPr>
          <p:nvPr>
            <p:ph type="title"/>
          </p:nvPr>
        </p:nvSpPr>
        <p:spPr>
          <a:xfrm>
            <a:off x="838200" y="365125"/>
            <a:ext cx="10515600" cy="1325563"/>
          </a:xfrm>
        </p:spPr>
        <p:txBody>
          <a:bodyPr anchor="ctr">
            <a:normAutofit/>
          </a:bodyPr>
          <a:lstStyle/>
          <a:p>
            <a:r>
              <a:rPr lang="en-US" sz="3700"/>
              <a:t>Trends in Prevalence of Polycystic Kidney Disease in the Military Health System by Race/Ethnicity, Crude</a:t>
            </a:r>
          </a:p>
        </p:txBody>
      </p:sp>
      <p:graphicFrame>
        <p:nvGraphicFramePr>
          <p:cNvPr id="4" name="Chart 3">
            <a:extLst>
              <a:ext uri="{FF2B5EF4-FFF2-40B4-BE49-F238E27FC236}">
                <a16:creationId xmlns:a16="http://schemas.microsoft.com/office/drawing/2014/main" id="{20F4EC1C-7FA5-4C86-AFC0-D77F9FC25E7A}"/>
              </a:ext>
            </a:extLst>
          </p:cNvPr>
          <p:cNvGraphicFramePr>
            <a:graphicFrameLocks/>
          </p:cNvGraphicFramePr>
          <p:nvPr>
            <p:extLst>
              <p:ext uri="{D42A27DB-BD31-4B8C-83A1-F6EECF244321}">
                <p14:modId xmlns:p14="http://schemas.microsoft.com/office/powerpoint/2010/main" val="4001555181"/>
              </p:ext>
            </p:extLst>
          </p:nvPr>
        </p:nvGraphicFramePr>
        <p:xfrm>
          <a:off x="381000" y="1692937"/>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10401957"/>
      </p:ext>
    </p:extLst>
  </p:cSld>
  <p:clrMapOvr>
    <a:masterClrMapping/>
  </p:clrMapOvr>
</p:sld>
</file>

<file path=ppt/theme/theme1.xml><?xml version="1.0" encoding="utf-8"?>
<a:theme xmlns:a="http://schemas.openxmlformats.org/drawingml/2006/main" name="KDSS indicator downloads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for KDSS indicator downloads" id="{5C6D22D6-B8C2-4CC9-8270-3716F03D486C}" vid="{6854CA39-71F8-4600-8AEC-7156B3C3DB8D}"/>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TotalTime>
  <Words>242</Words>
  <Application>Microsoft Office PowerPoint</Application>
  <PresentationFormat>Widescreen</PresentationFormat>
  <Paragraphs>19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Open Sans</vt:lpstr>
      <vt:lpstr>KDSS indicator downloads template</vt:lpstr>
      <vt:lpstr>Trends in Prevalence of Polycystic Kidney Disease in the Military Health System </vt:lpstr>
      <vt:lpstr>Trends in Prevalence of Polycystic Kidney Disease in the Military Health System, Overall</vt:lpstr>
      <vt:lpstr>Trends in Prevalence of Polycystic Kidney Disease in the Military Health System, Overall, Age Standardized</vt:lpstr>
      <vt:lpstr>Trends in Prevalence of Polycystic Kidney Disease in the Military Health System, by Age</vt:lpstr>
      <vt:lpstr>Trends in Prevalence of Polycystic Kidney Disease in the Military Health System by Sex, Crude</vt:lpstr>
      <vt:lpstr>Trends in Prevalence of Polycystic Kidney Disease in the Military Health System by Sex, Age Standardized</vt:lpstr>
      <vt:lpstr>Trends in Prevalence of Polycystic Kidney Disease in the Military Health System by Race/Ethnicity, Crude</vt:lpstr>
      <vt:lpstr>Trends in Prevalence of Polycystic Kidney Disease in the Military Health System by Race/Ethnicity, Crude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Trends in Prevalence of Polycystic Kidney Disease in the Military Health System </dc:title>
  <dc:creator>Licon, Ana Laura</dc:creator>
  <cp:lastModifiedBy>Licon, Ana Laura</cp:lastModifiedBy>
  <cp:revision>1</cp:revision>
  <dcterms:created xsi:type="dcterms:W3CDTF">2026-04-08T20:52:55Z</dcterms:created>
  <dcterms:modified xsi:type="dcterms:W3CDTF">2026-04-08T20:56:32Z</dcterms:modified>
</cp:coreProperties>
</file>